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22" r:id="rId3"/>
    <p:sldId id="323" r:id="rId4"/>
    <p:sldId id="325" r:id="rId5"/>
    <p:sldId id="324" r:id="rId6"/>
    <p:sldId id="326" r:id="rId7"/>
    <p:sldId id="327" r:id="rId8"/>
    <p:sldId id="328" r:id="rId9"/>
    <p:sldId id="329" r:id="rId10"/>
    <p:sldId id="330" r:id="rId11"/>
    <p:sldId id="331" r:id="rId12"/>
    <p:sldId id="336" r:id="rId13"/>
    <p:sldId id="332" r:id="rId14"/>
    <p:sldId id="333" r:id="rId15"/>
    <p:sldId id="334" r:id="rId16"/>
    <p:sldId id="335"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C"/>
    <a:srgbClr val="A2A4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A5B161-78C8-5C4E-8C32-EB2683C7C97F}" v="96" dt="2026-02-12T04:16:37.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384"/>
  </p:normalViewPr>
  <p:slideViewPr>
    <p:cSldViewPr snapToGrid="0">
      <p:cViewPr varScale="1">
        <p:scale>
          <a:sx n="120" d="100"/>
          <a:sy n="120" d="100"/>
        </p:scale>
        <p:origin x="800" y="176"/>
      </p:cViewPr>
      <p:guideLst/>
    </p:cSldViewPr>
  </p:slideViewPr>
  <p:outlineViewPr>
    <p:cViewPr>
      <p:scale>
        <a:sx n="33" d="100"/>
        <a:sy n="33" d="100"/>
      </p:scale>
      <p:origin x="0" y="-35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lark" userId="ffb8283d-9499-4d4e-bf93-f0bf64020e60" providerId="ADAL" clId="{3002BF4C-4DAC-58E8-AAC1-E74A9426F8DA}"/>
    <pc:docChg chg="custSel modSld">
      <pc:chgData name="Thomas Clark" userId="ffb8283d-9499-4d4e-bf93-f0bf64020e60" providerId="ADAL" clId="{3002BF4C-4DAC-58E8-AAC1-E74A9426F8DA}" dt="2026-02-19T20:13:59.526" v="165" actId="20577"/>
      <pc:docMkLst>
        <pc:docMk/>
      </pc:docMkLst>
      <pc:sldChg chg="modSp mod">
        <pc:chgData name="Thomas Clark" userId="ffb8283d-9499-4d4e-bf93-f0bf64020e60" providerId="ADAL" clId="{3002BF4C-4DAC-58E8-AAC1-E74A9426F8DA}" dt="2026-02-19T20:11:23.733" v="139" actId="20577"/>
        <pc:sldMkLst>
          <pc:docMk/>
          <pc:sldMk cId="2220682747" sldId="322"/>
        </pc:sldMkLst>
        <pc:spChg chg="mod">
          <ac:chgData name="Thomas Clark" userId="ffb8283d-9499-4d4e-bf93-f0bf64020e60" providerId="ADAL" clId="{3002BF4C-4DAC-58E8-AAC1-E74A9426F8DA}" dt="2026-02-19T20:11:01.222" v="75" actId="20577"/>
          <ac:spMkLst>
            <pc:docMk/>
            <pc:sldMk cId="2220682747" sldId="322"/>
            <ac:spMk id="2" creationId="{7F5B7B49-0819-78AA-EAA1-F85B23DB05E8}"/>
          </ac:spMkLst>
        </pc:spChg>
        <pc:spChg chg="mod">
          <ac:chgData name="Thomas Clark" userId="ffb8283d-9499-4d4e-bf93-f0bf64020e60" providerId="ADAL" clId="{3002BF4C-4DAC-58E8-AAC1-E74A9426F8DA}" dt="2026-02-19T20:11:23.733" v="139" actId="20577"/>
          <ac:spMkLst>
            <pc:docMk/>
            <pc:sldMk cId="2220682747" sldId="322"/>
            <ac:spMk id="10" creationId="{0AFC17D1-7936-0DB9-B848-9B62CEBCA801}"/>
          </ac:spMkLst>
        </pc:spChg>
      </pc:sldChg>
      <pc:sldChg chg="modSp mod">
        <pc:chgData name="Thomas Clark" userId="ffb8283d-9499-4d4e-bf93-f0bf64020e60" providerId="ADAL" clId="{3002BF4C-4DAC-58E8-AAC1-E74A9426F8DA}" dt="2026-02-19T20:11:39.515" v="146" actId="20577"/>
        <pc:sldMkLst>
          <pc:docMk/>
          <pc:sldMk cId="2399881636" sldId="323"/>
        </pc:sldMkLst>
        <pc:spChg chg="mod">
          <ac:chgData name="Thomas Clark" userId="ffb8283d-9499-4d4e-bf93-f0bf64020e60" providerId="ADAL" clId="{3002BF4C-4DAC-58E8-AAC1-E74A9426F8DA}" dt="2026-02-19T20:11:39.515" v="146" actId="20577"/>
          <ac:spMkLst>
            <pc:docMk/>
            <pc:sldMk cId="2399881636" sldId="323"/>
            <ac:spMk id="3" creationId="{FAAD02B1-6B84-57BE-DD2C-068C354518E7}"/>
          </ac:spMkLst>
        </pc:spChg>
      </pc:sldChg>
      <pc:sldChg chg="modSp mod">
        <pc:chgData name="Thomas Clark" userId="ffb8283d-9499-4d4e-bf93-f0bf64020e60" providerId="ADAL" clId="{3002BF4C-4DAC-58E8-AAC1-E74A9426F8DA}" dt="2026-02-19T20:13:59.526" v="165" actId="20577"/>
        <pc:sldMkLst>
          <pc:docMk/>
          <pc:sldMk cId="2184637832" sldId="332"/>
        </pc:sldMkLst>
        <pc:spChg chg="mod">
          <ac:chgData name="Thomas Clark" userId="ffb8283d-9499-4d4e-bf93-f0bf64020e60" providerId="ADAL" clId="{3002BF4C-4DAC-58E8-AAC1-E74A9426F8DA}" dt="2026-02-19T20:13:59.526" v="165" actId="20577"/>
          <ac:spMkLst>
            <pc:docMk/>
            <pc:sldMk cId="2184637832" sldId="332"/>
            <ac:spMk id="14" creationId="{9BD5FC18-8F21-9430-871C-56BACCC7BE6D}"/>
          </ac:spMkLst>
        </pc:spChg>
      </pc:sldChg>
      <pc:sldChg chg="addSp delSp modSp mod">
        <pc:chgData name="Thomas Clark" userId="ffb8283d-9499-4d4e-bf93-f0bf64020e60" providerId="ADAL" clId="{3002BF4C-4DAC-58E8-AAC1-E74A9426F8DA}" dt="2026-02-12T04:16:37.634" v="12" actId="571"/>
        <pc:sldMkLst>
          <pc:docMk/>
          <pc:sldMk cId="2055598921" sldId="334"/>
        </pc:sldMkLst>
        <pc:picChg chg="add mod">
          <ac:chgData name="Thomas Clark" userId="ffb8283d-9499-4d4e-bf93-f0bf64020e60" providerId="ADAL" clId="{3002BF4C-4DAC-58E8-AAC1-E74A9426F8DA}" dt="2026-02-12T04:16:19.752" v="11" actId="1076"/>
          <ac:picMkLst>
            <pc:docMk/>
            <pc:sldMk cId="2055598921" sldId="334"/>
            <ac:picMk id="7" creationId="{55948AA3-036B-D8A1-8BDF-E12179D10747}"/>
          </ac:picMkLst>
        </pc:picChg>
        <pc:picChg chg="add mod">
          <ac:chgData name="Thomas Clark" userId="ffb8283d-9499-4d4e-bf93-f0bf64020e60" providerId="ADAL" clId="{3002BF4C-4DAC-58E8-AAC1-E74A9426F8DA}" dt="2026-02-12T04:16:37.634" v="12" actId="571"/>
          <ac:picMkLst>
            <pc:docMk/>
            <pc:sldMk cId="2055598921" sldId="334"/>
            <ac:picMk id="13" creationId="{ECC80987-8FD3-90D6-338F-7D6F45280D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94852-2269-494C-BF41-10F25D8B78B5}"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9C499-7B10-9043-A6B1-D98B326F344E}" type="slidenum">
              <a:rPr lang="en-US" smtClean="0"/>
              <a:t>‹#›</a:t>
            </a:fld>
            <a:endParaRPr lang="en-US"/>
          </a:p>
        </p:txBody>
      </p:sp>
    </p:spTree>
    <p:extLst>
      <p:ext uri="{BB962C8B-B14F-4D97-AF65-F5344CB8AC3E}">
        <p14:creationId xmlns:p14="http://schemas.microsoft.com/office/powerpoint/2010/main" val="737963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9C499-7B10-9043-A6B1-D98B326F344E}" type="slidenum">
              <a:rPr lang="en-US" smtClean="0"/>
              <a:t>7</a:t>
            </a:fld>
            <a:endParaRPr lang="en-US"/>
          </a:p>
        </p:txBody>
      </p:sp>
    </p:spTree>
    <p:extLst>
      <p:ext uri="{BB962C8B-B14F-4D97-AF65-F5344CB8AC3E}">
        <p14:creationId xmlns:p14="http://schemas.microsoft.com/office/powerpoint/2010/main" val="125947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4935-3DD3-EE94-A90C-8D4E64DAD3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37714F-8759-8C92-3664-80717AC07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6B34F2-0400-0C9B-516D-FC3374311F8C}"/>
              </a:ext>
            </a:extLst>
          </p:cNvPr>
          <p:cNvSpPr>
            <a:spLocks noGrp="1"/>
          </p:cNvSpPr>
          <p:nvPr>
            <p:ph type="dt" sz="half" idx="10"/>
          </p:nvPr>
        </p:nvSpPr>
        <p:spPr/>
        <p:txBody>
          <a:bodyPr/>
          <a:lstStyle/>
          <a:p>
            <a:fld id="{5C5BD8FD-9235-4941-9D45-41AA81AC60E2}" type="datetime1">
              <a:rPr lang="en-US" smtClean="0"/>
              <a:t>2/19/26</a:t>
            </a:fld>
            <a:endParaRPr lang="en-US"/>
          </a:p>
        </p:txBody>
      </p:sp>
      <p:sp>
        <p:nvSpPr>
          <p:cNvPr id="5" name="Footer Placeholder 4">
            <a:extLst>
              <a:ext uri="{FF2B5EF4-FFF2-40B4-BE49-F238E27FC236}">
                <a16:creationId xmlns:a16="http://schemas.microsoft.com/office/drawing/2014/main" id="{B90B31A5-13DF-101A-9E6A-B6F8C83C0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CFE4-AEE5-BDFC-7DA5-8C7C26BFA523}"/>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172864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B36A-9924-51CD-9E22-30661AF49E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2DBA24-56E0-AF65-914A-98CFABEDF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A5420-D9D3-1AB0-AB27-B286FCE5D251}"/>
              </a:ext>
            </a:extLst>
          </p:cNvPr>
          <p:cNvSpPr>
            <a:spLocks noGrp="1"/>
          </p:cNvSpPr>
          <p:nvPr>
            <p:ph type="dt" sz="half" idx="10"/>
          </p:nvPr>
        </p:nvSpPr>
        <p:spPr/>
        <p:txBody>
          <a:bodyPr/>
          <a:lstStyle/>
          <a:p>
            <a:fld id="{154919E6-7F12-D347-9D64-DBF78C5F9ED9}" type="datetime1">
              <a:rPr lang="en-US" smtClean="0"/>
              <a:t>2/19/26</a:t>
            </a:fld>
            <a:endParaRPr lang="en-US"/>
          </a:p>
        </p:txBody>
      </p:sp>
      <p:sp>
        <p:nvSpPr>
          <p:cNvPr id="5" name="Footer Placeholder 4">
            <a:extLst>
              <a:ext uri="{FF2B5EF4-FFF2-40B4-BE49-F238E27FC236}">
                <a16:creationId xmlns:a16="http://schemas.microsoft.com/office/drawing/2014/main" id="{CEE605E0-E3A7-B959-F1D4-D8160B992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0BB5A-B767-7748-6FE7-130249C6C764}"/>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253323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86C661-5CFD-5400-95D5-B6FF358F6D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9F5F1B-EB85-BA72-A08E-5E63014A0C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5142-DDEF-A964-591A-DBA6DA0D9D95}"/>
              </a:ext>
            </a:extLst>
          </p:cNvPr>
          <p:cNvSpPr>
            <a:spLocks noGrp="1"/>
          </p:cNvSpPr>
          <p:nvPr>
            <p:ph type="dt" sz="half" idx="10"/>
          </p:nvPr>
        </p:nvSpPr>
        <p:spPr/>
        <p:txBody>
          <a:bodyPr/>
          <a:lstStyle/>
          <a:p>
            <a:fld id="{C7422AF1-2D06-A14C-90C7-11332B449F2E}" type="datetime1">
              <a:rPr lang="en-US" smtClean="0"/>
              <a:t>2/19/26</a:t>
            </a:fld>
            <a:endParaRPr lang="en-US"/>
          </a:p>
        </p:txBody>
      </p:sp>
      <p:sp>
        <p:nvSpPr>
          <p:cNvPr id="5" name="Footer Placeholder 4">
            <a:extLst>
              <a:ext uri="{FF2B5EF4-FFF2-40B4-BE49-F238E27FC236}">
                <a16:creationId xmlns:a16="http://schemas.microsoft.com/office/drawing/2014/main" id="{04A2D0B5-9702-C807-AF4A-693263F17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EC6B3-0461-2F0B-7953-86467C8F5197}"/>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32330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D9CE-B498-443C-0547-8756B2540BAB}"/>
              </a:ext>
            </a:extLst>
          </p:cNvPr>
          <p:cNvSpPr>
            <a:spLocks noGrp="1"/>
          </p:cNvSpPr>
          <p:nvPr>
            <p:ph type="title"/>
          </p:nvPr>
        </p:nvSpPr>
        <p:spPr>
          <a:xfrm>
            <a:off x="0" y="0"/>
            <a:ext cx="12188952" cy="914400"/>
          </a:xfrm>
          <a:solidFill>
            <a:schemeClr val="tx1"/>
          </a:solidFill>
        </p:spPr>
        <p:txBody>
          <a:bodyPr/>
          <a:lstStyle>
            <a:lvl1pPr>
              <a:defRPr b="1">
                <a:solidFill>
                  <a:srgbClr val="CFB87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E84BBAF-BC59-17E1-6B5F-A712A6B52224}"/>
              </a:ext>
            </a:extLst>
          </p:cNvPr>
          <p:cNvSpPr>
            <a:spLocks noGrp="1"/>
          </p:cNvSpPr>
          <p:nvPr>
            <p:ph idx="1"/>
          </p:nvPr>
        </p:nvSpPr>
        <p:spPr>
          <a:xfrm>
            <a:off x="457200" y="1188720"/>
            <a:ext cx="11274552"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53661-6FC8-982E-FCEB-25821945158A}"/>
              </a:ext>
            </a:extLst>
          </p:cNvPr>
          <p:cNvSpPr>
            <a:spLocks noGrp="1"/>
          </p:cNvSpPr>
          <p:nvPr>
            <p:ph type="dt" sz="half" idx="10"/>
          </p:nvPr>
        </p:nvSpPr>
        <p:spPr/>
        <p:txBody>
          <a:bodyPr/>
          <a:lstStyle/>
          <a:p>
            <a:fld id="{F53D293F-A081-DD45-8731-F460BAAEB9F4}" type="datetime1">
              <a:rPr lang="en-US" smtClean="0"/>
              <a:t>2/19/26</a:t>
            </a:fld>
            <a:endParaRPr lang="en-US"/>
          </a:p>
        </p:txBody>
      </p:sp>
      <p:sp>
        <p:nvSpPr>
          <p:cNvPr id="5" name="Footer Placeholder 4">
            <a:extLst>
              <a:ext uri="{FF2B5EF4-FFF2-40B4-BE49-F238E27FC236}">
                <a16:creationId xmlns:a16="http://schemas.microsoft.com/office/drawing/2014/main" id="{68D0D231-86F2-A626-B773-9C2594F9A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795C-6027-D663-1BF3-5608C8536C7B}"/>
              </a:ext>
            </a:extLst>
          </p:cNvPr>
          <p:cNvSpPr>
            <a:spLocks noGrp="1"/>
          </p:cNvSpPr>
          <p:nvPr>
            <p:ph type="sldNum" sz="quarter" idx="12"/>
          </p:nvPr>
        </p:nvSpPr>
        <p:spPr>
          <a:xfrm>
            <a:off x="11823192" y="6492240"/>
            <a:ext cx="365760" cy="365125"/>
          </a:xfrm>
          <a:solidFill>
            <a:schemeClr val="bg1"/>
          </a:solidFill>
        </p:spPr>
        <p:txBody>
          <a:bodyPr/>
          <a:lstStyle>
            <a:lvl1pPr>
              <a:defRPr>
                <a:solidFill>
                  <a:srgbClr val="A2A4A3"/>
                </a:solidFill>
              </a:defRPr>
            </a:lvl1pPr>
          </a:lstStyle>
          <a:p>
            <a:fld id="{333C334C-EEBF-C243-9495-549DE4F20D72}" type="slidenum">
              <a:rPr lang="en-US" smtClean="0"/>
              <a:pPr/>
              <a:t>‹#›</a:t>
            </a:fld>
            <a:endParaRPr lang="en-US"/>
          </a:p>
        </p:txBody>
      </p:sp>
      <p:pic>
        <p:nvPicPr>
          <p:cNvPr id="9" name="Picture 2" descr="Image">
            <a:extLst>
              <a:ext uri="{FF2B5EF4-FFF2-40B4-BE49-F238E27FC236}">
                <a16:creationId xmlns:a16="http://schemas.microsoft.com/office/drawing/2014/main" id="{16823CB8-1F92-9B73-0799-A1F42E4AB34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2281A0B-1749-53CC-A610-B1B20B97D3F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31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FED6-518D-7605-A136-3EF6F97FA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7BB751-5859-CF50-7380-88AE77154D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8BC68-2749-BF1F-4EA9-4E47D155B43A}"/>
              </a:ext>
            </a:extLst>
          </p:cNvPr>
          <p:cNvSpPr>
            <a:spLocks noGrp="1"/>
          </p:cNvSpPr>
          <p:nvPr>
            <p:ph type="dt" sz="half" idx="10"/>
          </p:nvPr>
        </p:nvSpPr>
        <p:spPr/>
        <p:txBody>
          <a:bodyPr/>
          <a:lstStyle/>
          <a:p>
            <a:fld id="{7AD07375-E524-1C45-9922-7661BFE787CE}" type="datetime1">
              <a:rPr lang="en-US" smtClean="0"/>
              <a:t>2/19/26</a:t>
            </a:fld>
            <a:endParaRPr lang="en-US"/>
          </a:p>
        </p:txBody>
      </p:sp>
      <p:sp>
        <p:nvSpPr>
          <p:cNvPr id="5" name="Footer Placeholder 4">
            <a:extLst>
              <a:ext uri="{FF2B5EF4-FFF2-40B4-BE49-F238E27FC236}">
                <a16:creationId xmlns:a16="http://schemas.microsoft.com/office/drawing/2014/main" id="{D07012C9-3A3B-F5D1-44D2-832940399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EDCB1-1FC6-0320-35F5-923E072A51B0}"/>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187904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38D5-2284-4424-15DC-DB8980B51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C47FA-9D52-AEFA-277B-57C2EFDDB0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03B87-1966-95DB-75FF-425B16C217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104BC1-F5B0-077C-12A1-4A2866E3FD2F}"/>
              </a:ext>
            </a:extLst>
          </p:cNvPr>
          <p:cNvSpPr>
            <a:spLocks noGrp="1"/>
          </p:cNvSpPr>
          <p:nvPr>
            <p:ph type="dt" sz="half" idx="10"/>
          </p:nvPr>
        </p:nvSpPr>
        <p:spPr/>
        <p:txBody>
          <a:bodyPr/>
          <a:lstStyle/>
          <a:p>
            <a:fld id="{E252CD71-6325-A349-BE3B-F91658448DD6}" type="datetime1">
              <a:rPr lang="en-US" smtClean="0"/>
              <a:t>2/19/26</a:t>
            </a:fld>
            <a:endParaRPr lang="en-US"/>
          </a:p>
        </p:txBody>
      </p:sp>
      <p:sp>
        <p:nvSpPr>
          <p:cNvPr id="6" name="Footer Placeholder 5">
            <a:extLst>
              <a:ext uri="{FF2B5EF4-FFF2-40B4-BE49-F238E27FC236}">
                <a16:creationId xmlns:a16="http://schemas.microsoft.com/office/drawing/2014/main" id="{827F4D69-FE98-40B5-8514-DEDCE3077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4CD063-ABF3-3803-6F33-F6C73208C42A}"/>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196581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2CDD-88A4-6AC4-7AB0-AE8284A0E9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1F574-C734-02BE-6302-F3AAEB73B6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99CA7-99D9-C067-D1CD-F95FAF2904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B1A706-FC7A-8719-B2ED-5789341553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97E37-231F-8CF3-88F1-C423047DA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4860C4-C07D-6097-1043-AD2AAB0622D6}"/>
              </a:ext>
            </a:extLst>
          </p:cNvPr>
          <p:cNvSpPr>
            <a:spLocks noGrp="1"/>
          </p:cNvSpPr>
          <p:nvPr>
            <p:ph type="dt" sz="half" idx="10"/>
          </p:nvPr>
        </p:nvSpPr>
        <p:spPr/>
        <p:txBody>
          <a:bodyPr/>
          <a:lstStyle/>
          <a:p>
            <a:fld id="{94C0D49D-C27A-6C49-BE85-F8B304784303}" type="datetime1">
              <a:rPr lang="en-US" smtClean="0"/>
              <a:t>2/19/26</a:t>
            </a:fld>
            <a:endParaRPr lang="en-US"/>
          </a:p>
        </p:txBody>
      </p:sp>
      <p:sp>
        <p:nvSpPr>
          <p:cNvPr id="8" name="Footer Placeholder 7">
            <a:extLst>
              <a:ext uri="{FF2B5EF4-FFF2-40B4-BE49-F238E27FC236}">
                <a16:creationId xmlns:a16="http://schemas.microsoft.com/office/drawing/2014/main" id="{00F46D21-1063-3E30-5265-6CE0C35AB0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CDFAD-2DA2-EC2F-1D81-8C15CD805ED2}"/>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301050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7DE4-FF77-2B77-523F-874D35941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0B5B67-2DE9-4D30-EADE-13C92CC2052B}"/>
              </a:ext>
            </a:extLst>
          </p:cNvPr>
          <p:cNvSpPr>
            <a:spLocks noGrp="1"/>
          </p:cNvSpPr>
          <p:nvPr>
            <p:ph type="dt" sz="half" idx="10"/>
          </p:nvPr>
        </p:nvSpPr>
        <p:spPr/>
        <p:txBody>
          <a:bodyPr/>
          <a:lstStyle/>
          <a:p>
            <a:fld id="{913BFBE3-B83D-F04C-824D-ACB74090EFF2}" type="datetime1">
              <a:rPr lang="en-US" smtClean="0"/>
              <a:t>2/19/26</a:t>
            </a:fld>
            <a:endParaRPr lang="en-US"/>
          </a:p>
        </p:txBody>
      </p:sp>
      <p:sp>
        <p:nvSpPr>
          <p:cNvPr id="4" name="Footer Placeholder 3">
            <a:extLst>
              <a:ext uri="{FF2B5EF4-FFF2-40B4-BE49-F238E27FC236}">
                <a16:creationId xmlns:a16="http://schemas.microsoft.com/office/drawing/2014/main" id="{EFE486F1-B826-3433-5E3B-D9493E1FF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C100E3-F31B-E58A-40BC-50CC9F6E7CAC}"/>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23715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A58E0-A4C6-E60A-493E-40D55397666F}"/>
              </a:ext>
            </a:extLst>
          </p:cNvPr>
          <p:cNvSpPr>
            <a:spLocks noGrp="1"/>
          </p:cNvSpPr>
          <p:nvPr>
            <p:ph type="dt" sz="half" idx="10"/>
          </p:nvPr>
        </p:nvSpPr>
        <p:spPr/>
        <p:txBody>
          <a:bodyPr/>
          <a:lstStyle/>
          <a:p>
            <a:fld id="{448B98EA-7B38-B644-BF41-8C6B593DE67C}" type="datetime1">
              <a:rPr lang="en-US" smtClean="0"/>
              <a:t>2/19/26</a:t>
            </a:fld>
            <a:endParaRPr lang="en-US"/>
          </a:p>
        </p:txBody>
      </p:sp>
      <p:sp>
        <p:nvSpPr>
          <p:cNvPr id="3" name="Footer Placeholder 2">
            <a:extLst>
              <a:ext uri="{FF2B5EF4-FFF2-40B4-BE49-F238E27FC236}">
                <a16:creationId xmlns:a16="http://schemas.microsoft.com/office/drawing/2014/main" id="{59314571-3A2E-124D-D79D-45C9AD6D7C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9E728-B548-965F-ECB3-087C1F4F6ED0}"/>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97735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F626-9FB3-0FF5-D419-D6183BAF5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4FCDD-0201-C5DF-FECB-455B7168B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A8B0A7-D6D6-938E-1F7C-E9FAB06AC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CD63E-76FC-B4B6-4BDC-54314C0D61ED}"/>
              </a:ext>
            </a:extLst>
          </p:cNvPr>
          <p:cNvSpPr>
            <a:spLocks noGrp="1"/>
          </p:cNvSpPr>
          <p:nvPr>
            <p:ph type="dt" sz="half" idx="10"/>
          </p:nvPr>
        </p:nvSpPr>
        <p:spPr/>
        <p:txBody>
          <a:bodyPr/>
          <a:lstStyle/>
          <a:p>
            <a:fld id="{BB481AA6-D711-B746-A13C-80EF4E0F2F77}" type="datetime1">
              <a:rPr lang="en-US" smtClean="0"/>
              <a:t>2/19/26</a:t>
            </a:fld>
            <a:endParaRPr lang="en-US"/>
          </a:p>
        </p:txBody>
      </p:sp>
      <p:sp>
        <p:nvSpPr>
          <p:cNvPr id="6" name="Footer Placeholder 5">
            <a:extLst>
              <a:ext uri="{FF2B5EF4-FFF2-40B4-BE49-F238E27FC236}">
                <a16:creationId xmlns:a16="http://schemas.microsoft.com/office/drawing/2014/main" id="{B181DB86-C8AD-D3B7-6301-B1DFAECA4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E159E-DD16-B804-0A9C-1F4D8B958DC3}"/>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1836387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1F6C-6D2F-0651-8535-B7EA579B7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97B44F-B2F8-393A-D75A-A18B1D518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8E95E2F-15EC-9545-EE1A-F6ED43B8B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AADAA6-4453-C60D-7800-B10B9B96FDBA}"/>
              </a:ext>
            </a:extLst>
          </p:cNvPr>
          <p:cNvSpPr>
            <a:spLocks noGrp="1"/>
          </p:cNvSpPr>
          <p:nvPr>
            <p:ph type="dt" sz="half" idx="10"/>
          </p:nvPr>
        </p:nvSpPr>
        <p:spPr/>
        <p:txBody>
          <a:bodyPr/>
          <a:lstStyle/>
          <a:p>
            <a:fld id="{AC3A1BE7-9AFC-7F47-AE43-80B4D20DB7FD}" type="datetime1">
              <a:rPr lang="en-US" smtClean="0"/>
              <a:t>2/19/26</a:t>
            </a:fld>
            <a:endParaRPr lang="en-US"/>
          </a:p>
        </p:txBody>
      </p:sp>
      <p:sp>
        <p:nvSpPr>
          <p:cNvPr id="6" name="Footer Placeholder 5">
            <a:extLst>
              <a:ext uri="{FF2B5EF4-FFF2-40B4-BE49-F238E27FC236}">
                <a16:creationId xmlns:a16="http://schemas.microsoft.com/office/drawing/2014/main" id="{158FDA1C-19B1-A369-780A-890D35128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069BA-BCD6-B370-BE64-9C388D3FBEC8}"/>
              </a:ext>
            </a:extLst>
          </p:cNvPr>
          <p:cNvSpPr>
            <a:spLocks noGrp="1"/>
          </p:cNvSpPr>
          <p:nvPr>
            <p:ph type="sldNum" sz="quarter" idx="12"/>
          </p:nvPr>
        </p:nvSpPr>
        <p:spPr/>
        <p:txBody>
          <a:bodyPr/>
          <a:lstStyle/>
          <a:p>
            <a:fld id="{333C334C-EEBF-C243-9495-549DE4F20D72}" type="slidenum">
              <a:rPr lang="en-US" smtClean="0"/>
              <a:t>‹#›</a:t>
            </a:fld>
            <a:endParaRPr lang="en-US"/>
          </a:p>
        </p:txBody>
      </p:sp>
    </p:spTree>
    <p:extLst>
      <p:ext uri="{BB962C8B-B14F-4D97-AF65-F5344CB8AC3E}">
        <p14:creationId xmlns:p14="http://schemas.microsoft.com/office/powerpoint/2010/main" val="3141007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2C61C-BDF5-797A-F56E-7E3DA8EA1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3082E9-6A90-4B10-C4C5-E35734B25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ED56C-606A-49CB-8972-5457DC1D8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C82FF8-EBDC-7240-B5D7-DD6DC082DE0A}" type="datetime1">
              <a:rPr lang="en-US" smtClean="0"/>
              <a:t>2/19/26</a:t>
            </a:fld>
            <a:endParaRPr lang="en-US"/>
          </a:p>
        </p:txBody>
      </p:sp>
      <p:sp>
        <p:nvSpPr>
          <p:cNvPr id="5" name="Footer Placeholder 4">
            <a:extLst>
              <a:ext uri="{FF2B5EF4-FFF2-40B4-BE49-F238E27FC236}">
                <a16:creationId xmlns:a16="http://schemas.microsoft.com/office/drawing/2014/main" id="{F41728E7-65C2-C83B-6FC5-D3B9F05F6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DD3740-319B-4E31-A001-9529AE347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3C334C-EEBF-C243-9495-549DE4F20D72}" type="slidenum">
              <a:rPr lang="en-US" smtClean="0"/>
              <a:t>‹#›</a:t>
            </a:fld>
            <a:endParaRPr lang="en-US"/>
          </a:p>
        </p:txBody>
      </p:sp>
    </p:spTree>
    <p:extLst>
      <p:ext uri="{BB962C8B-B14F-4D97-AF65-F5344CB8AC3E}">
        <p14:creationId xmlns:p14="http://schemas.microsoft.com/office/powerpoint/2010/main" val="4129968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lawn in front of it&#10;&#10;AI-generated content may be incorrect.">
            <a:extLst>
              <a:ext uri="{FF2B5EF4-FFF2-40B4-BE49-F238E27FC236}">
                <a16:creationId xmlns:a16="http://schemas.microsoft.com/office/drawing/2014/main" id="{B787D02F-9BD3-AAFB-D3B7-B80D2F7BD2E2}"/>
              </a:ext>
            </a:extLst>
          </p:cNvPr>
          <p:cNvPicPr>
            <a:picLocks noChangeAspect="1"/>
          </p:cNvPicPr>
          <p:nvPr/>
        </p:nvPicPr>
        <p:blipFill>
          <a:blip r:embed="rId2">
            <a:alphaModFix amt="45000"/>
          </a:blip>
          <a:stretch>
            <a:fillRect/>
          </a:stretch>
        </p:blipFill>
        <p:spPr>
          <a:xfrm>
            <a:off x="-10004" y="1822383"/>
            <a:ext cx="12202004" cy="5040935"/>
          </a:xfrm>
          <a:prstGeom prst="rect">
            <a:avLst/>
          </a:prstGeom>
        </p:spPr>
      </p:pic>
      <p:sp>
        <p:nvSpPr>
          <p:cNvPr id="8" name="Rectangle 7">
            <a:extLst>
              <a:ext uri="{FF2B5EF4-FFF2-40B4-BE49-F238E27FC236}">
                <a16:creationId xmlns:a16="http://schemas.microsoft.com/office/drawing/2014/main" id="{620B4E14-40BC-CCB8-EA68-3D870E956B95}"/>
              </a:ext>
            </a:extLst>
          </p:cNvPr>
          <p:cNvSpPr/>
          <p:nvPr/>
        </p:nvSpPr>
        <p:spPr>
          <a:xfrm>
            <a:off x="0" y="0"/>
            <a:ext cx="12192000" cy="25974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C51F0-0627-F1B6-29C0-013BCF45F2CC}"/>
              </a:ext>
            </a:extLst>
          </p:cNvPr>
          <p:cNvSpPr>
            <a:spLocks noGrp="1"/>
          </p:cNvSpPr>
          <p:nvPr>
            <p:ph type="ctrTitle"/>
          </p:nvPr>
        </p:nvSpPr>
        <p:spPr>
          <a:xfrm>
            <a:off x="0" y="16198"/>
            <a:ext cx="9753599" cy="1967598"/>
          </a:xfrm>
        </p:spPr>
        <p:txBody>
          <a:bodyPr>
            <a:noAutofit/>
          </a:bodyPr>
          <a:lstStyle/>
          <a:p>
            <a:r>
              <a:rPr lang="en-US" sz="4400" dirty="0">
                <a:solidFill>
                  <a:srgbClr val="CFB87C"/>
                </a:solidFill>
              </a:rPr>
              <a:t>Quantum Annealers for LEO Satellite Constellation Optimization</a:t>
            </a:r>
            <a:br>
              <a:rPr lang="en-US" sz="4400" dirty="0">
                <a:solidFill>
                  <a:srgbClr val="CFB87C"/>
                </a:solidFill>
              </a:rPr>
            </a:br>
            <a:r>
              <a:rPr lang="en-US" sz="2000" dirty="0">
                <a:solidFill>
                  <a:srgbClr val="CFB87C"/>
                </a:solidFill>
              </a:rPr>
              <a:t>(I promise this will be cool, not just for Sergio)</a:t>
            </a:r>
          </a:p>
        </p:txBody>
      </p:sp>
      <p:sp>
        <p:nvSpPr>
          <p:cNvPr id="3" name="Subtitle 2">
            <a:extLst>
              <a:ext uri="{FF2B5EF4-FFF2-40B4-BE49-F238E27FC236}">
                <a16:creationId xmlns:a16="http://schemas.microsoft.com/office/drawing/2014/main" id="{685C37A1-9F16-88A4-2237-F0FB1D8A4CF6}"/>
              </a:ext>
            </a:extLst>
          </p:cNvPr>
          <p:cNvSpPr>
            <a:spLocks noGrp="1"/>
          </p:cNvSpPr>
          <p:nvPr>
            <p:ph type="subTitle" idx="1"/>
          </p:nvPr>
        </p:nvSpPr>
        <p:spPr>
          <a:xfrm>
            <a:off x="1692261" y="2687088"/>
            <a:ext cx="8797473" cy="1655762"/>
          </a:xfrm>
        </p:spPr>
        <p:txBody>
          <a:bodyPr/>
          <a:lstStyle/>
          <a:p>
            <a:r>
              <a:rPr lang="en-US" dirty="0"/>
              <a:t>Tommy Clark (updated Smead building below at Dan’s request)</a:t>
            </a:r>
          </a:p>
        </p:txBody>
      </p:sp>
      <p:sp>
        <p:nvSpPr>
          <p:cNvPr id="4" name="Slide Number Placeholder 3">
            <a:extLst>
              <a:ext uri="{FF2B5EF4-FFF2-40B4-BE49-F238E27FC236}">
                <a16:creationId xmlns:a16="http://schemas.microsoft.com/office/drawing/2014/main" id="{EC731E95-4DB6-D63C-6AA3-1F4DC7159922}"/>
              </a:ext>
            </a:extLst>
          </p:cNvPr>
          <p:cNvSpPr>
            <a:spLocks noGrp="1"/>
          </p:cNvSpPr>
          <p:nvPr>
            <p:ph type="sldNum" sz="quarter" idx="12"/>
          </p:nvPr>
        </p:nvSpPr>
        <p:spPr/>
        <p:txBody>
          <a:bodyPr/>
          <a:lstStyle/>
          <a:p>
            <a:fld id="{333C334C-EEBF-C243-9495-549DE4F20D72}" type="slidenum">
              <a:rPr lang="en-US" smtClean="0"/>
              <a:t>1</a:t>
            </a:fld>
            <a:endParaRPr lang="en-US"/>
          </a:p>
        </p:txBody>
      </p:sp>
      <p:pic>
        <p:nvPicPr>
          <p:cNvPr id="9" name="Picture 2" descr="Image">
            <a:extLst>
              <a:ext uri="{FF2B5EF4-FFF2-40B4-BE49-F238E27FC236}">
                <a16:creationId xmlns:a16="http://schemas.microsoft.com/office/drawing/2014/main" id="{FCAD15C4-E49B-6A4E-2644-6D6F31A77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0" t="9500" r="16280" b="9500"/>
          <a:stretch/>
        </p:blipFill>
        <p:spPr bwMode="auto">
          <a:xfrm>
            <a:off x="10413442" y="16197"/>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63EFC9D-4068-7DB4-0A6A-0F96CC469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216"/>
          <a:stretch/>
        </p:blipFill>
        <p:spPr bwMode="auto">
          <a:xfrm>
            <a:off x="11318698" y="16197"/>
            <a:ext cx="835203"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69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CF32A-F1CB-9F8F-0CD5-0A0BE14F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14A39-0696-04AA-BE69-1BDA5B4ED5C0}"/>
              </a:ext>
            </a:extLst>
          </p:cNvPr>
          <p:cNvSpPr>
            <a:spLocks noGrp="1"/>
          </p:cNvSpPr>
          <p:nvPr>
            <p:ph type="title"/>
          </p:nvPr>
        </p:nvSpPr>
        <p:spPr/>
        <p:txBody>
          <a:bodyPr/>
          <a:lstStyle/>
          <a:p>
            <a:r>
              <a:rPr lang="en-US" dirty="0"/>
              <a:t>DWAVE</a:t>
            </a:r>
          </a:p>
        </p:txBody>
      </p:sp>
      <p:sp>
        <p:nvSpPr>
          <p:cNvPr id="3" name="Content Placeholder 2">
            <a:extLst>
              <a:ext uri="{FF2B5EF4-FFF2-40B4-BE49-F238E27FC236}">
                <a16:creationId xmlns:a16="http://schemas.microsoft.com/office/drawing/2014/main" id="{8B7E3319-65A7-EF3F-FB11-2B7D3A84AEAF}"/>
              </a:ext>
            </a:extLst>
          </p:cNvPr>
          <p:cNvSpPr>
            <a:spLocks noGrp="1"/>
          </p:cNvSpPr>
          <p:nvPr>
            <p:ph idx="1"/>
          </p:nvPr>
        </p:nvSpPr>
        <p:spPr>
          <a:xfrm>
            <a:off x="78967" y="960120"/>
            <a:ext cx="6667822" cy="5029200"/>
          </a:xfrm>
        </p:spPr>
        <p:txBody>
          <a:bodyPr/>
          <a:lstStyle/>
          <a:p>
            <a:pPr marL="0" indent="0">
              <a:buNone/>
            </a:pPr>
            <a:r>
              <a:rPr lang="en-US" dirty="0"/>
              <a:t>Have a hard problem? </a:t>
            </a:r>
            <a:r>
              <a:rPr lang="en-US" dirty="0" err="1"/>
              <a:t>DWave</a:t>
            </a:r>
            <a:r>
              <a:rPr lang="en-US" dirty="0"/>
              <a:t> will do the annealing for you ($$) and they can even do the math to convert it to a B-Field Hamiltonian ($$$$). “The boring Quantum Computing Company” – not really computing.</a:t>
            </a:r>
          </a:p>
        </p:txBody>
      </p:sp>
      <p:sp>
        <p:nvSpPr>
          <p:cNvPr id="4" name="Slide Number Placeholder 3">
            <a:extLst>
              <a:ext uri="{FF2B5EF4-FFF2-40B4-BE49-F238E27FC236}">
                <a16:creationId xmlns:a16="http://schemas.microsoft.com/office/drawing/2014/main" id="{A3E38E5B-B37E-D728-393D-43E8B2EE5868}"/>
              </a:ext>
            </a:extLst>
          </p:cNvPr>
          <p:cNvSpPr>
            <a:spLocks noGrp="1"/>
          </p:cNvSpPr>
          <p:nvPr>
            <p:ph type="sldNum" sz="quarter" idx="12"/>
          </p:nvPr>
        </p:nvSpPr>
        <p:spPr/>
        <p:txBody>
          <a:bodyPr/>
          <a:lstStyle/>
          <a:p>
            <a:fld id="{333C334C-EEBF-C243-9495-549DE4F20D72}" type="slidenum">
              <a:rPr lang="en-US" smtClean="0"/>
              <a:pPr/>
              <a:t>10</a:t>
            </a:fld>
            <a:endParaRPr lang="en-US"/>
          </a:p>
        </p:txBody>
      </p:sp>
      <p:pic>
        <p:nvPicPr>
          <p:cNvPr id="5" name="Picture 2" descr="Image">
            <a:extLst>
              <a:ext uri="{FF2B5EF4-FFF2-40B4-BE49-F238E27FC236}">
                <a16:creationId xmlns:a16="http://schemas.microsoft.com/office/drawing/2014/main" id="{D005667F-9493-3A39-BAA9-9C1F6F2FA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86DECC1-ECD5-6365-7E1D-996BF7D4CC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eyond Classical | D-Wave">
            <a:extLst>
              <a:ext uri="{FF2B5EF4-FFF2-40B4-BE49-F238E27FC236}">
                <a16:creationId xmlns:a16="http://schemas.microsoft.com/office/drawing/2014/main" id="{FBDBCD00-E439-6207-C685-FDEED6084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53" y="3712618"/>
            <a:ext cx="5294517" cy="27796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Wave Announces Successful Completion of $175 Million At-the-Market Equity  Offerings">
            <a:extLst>
              <a:ext uri="{FF2B5EF4-FFF2-40B4-BE49-F238E27FC236}">
                <a16:creationId xmlns:a16="http://schemas.microsoft.com/office/drawing/2014/main" id="{8A6F7607-D5F9-F208-8A0F-660F31E5D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98" y="1083689"/>
            <a:ext cx="4208711" cy="2104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graph&#10;&#10;AI-generated content may be incorrect.">
            <a:extLst>
              <a:ext uri="{FF2B5EF4-FFF2-40B4-BE49-F238E27FC236}">
                <a16:creationId xmlns:a16="http://schemas.microsoft.com/office/drawing/2014/main" id="{548280CE-F86E-F0FF-295A-04E6AD611DAC}"/>
              </a:ext>
            </a:extLst>
          </p:cNvPr>
          <p:cNvPicPr>
            <a:picLocks noChangeAspect="1"/>
          </p:cNvPicPr>
          <p:nvPr/>
        </p:nvPicPr>
        <p:blipFill>
          <a:blip r:embed="rId6"/>
          <a:stretch>
            <a:fillRect/>
          </a:stretch>
        </p:blipFill>
        <p:spPr>
          <a:xfrm>
            <a:off x="5639365" y="3579384"/>
            <a:ext cx="6323682" cy="3046089"/>
          </a:xfrm>
          <a:prstGeom prst="rect">
            <a:avLst/>
          </a:prstGeom>
        </p:spPr>
      </p:pic>
    </p:spTree>
    <p:extLst>
      <p:ext uri="{BB962C8B-B14F-4D97-AF65-F5344CB8AC3E}">
        <p14:creationId xmlns:p14="http://schemas.microsoft.com/office/powerpoint/2010/main" val="294186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6A40D-32D3-E340-2A53-2607F85D2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FCF2F-8FBC-52C2-6A1B-E96E3A9D9FAB}"/>
              </a:ext>
            </a:extLst>
          </p:cNvPr>
          <p:cNvSpPr>
            <a:spLocks noGrp="1"/>
          </p:cNvSpPr>
          <p:nvPr>
            <p:ph type="title"/>
          </p:nvPr>
        </p:nvSpPr>
        <p:spPr/>
        <p:txBody>
          <a:bodyPr/>
          <a:lstStyle/>
          <a:p>
            <a:r>
              <a:rPr lang="en-US" dirty="0"/>
              <a:t>“Back to Satellites” (Dan                              )</a:t>
            </a:r>
          </a:p>
        </p:txBody>
      </p:sp>
      <p:sp>
        <p:nvSpPr>
          <p:cNvPr id="4" name="Slide Number Placeholder 3">
            <a:extLst>
              <a:ext uri="{FF2B5EF4-FFF2-40B4-BE49-F238E27FC236}">
                <a16:creationId xmlns:a16="http://schemas.microsoft.com/office/drawing/2014/main" id="{CF565E26-FB8A-2228-E6D3-54CFA522C83C}"/>
              </a:ext>
            </a:extLst>
          </p:cNvPr>
          <p:cNvSpPr>
            <a:spLocks noGrp="1"/>
          </p:cNvSpPr>
          <p:nvPr>
            <p:ph type="sldNum" sz="quarter" idx="12"/>
          </p:nvPr>
        </p:nvSpPr>
        <p:spPr/>
        <p:txBody>
          <a:bodyPr/>
          <a:lstStyle/>
          <a:p>
            <a:fld id="{333C334C-EEBF-C243-9495-549DE4F20D72}" type="slidenum">
              <a:rPr lang="en-US" smtClean="0"/>
              <a:pPr/>
              <a:t>11</a:t>
            </a:fld>
            <a:endParaRPr lang="en-US"/>
          </a:p>
        </p:txBody>
      </p:sp>
      <p:pic>
        <p:nvPicPr>
          <p:cNvPr id="5" name="Picture 2" descr="Image">
            <a:extLst>
              <a:ext uri="{FF2B5EF4-FFF2-40B4-BE49-F238E27FC236}">
                <a16:creationId xmlns:a16="http://schemas.microsoft.com/office/drawing/2014/main" id="{616AEF23-A5E8-4370-3DD1-518F9046F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6BD0BC6-B7E2-4515-48C2-0D0822A15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rackin' Good Mathematics | American Scientist">
            <a:extLst>
              <a:ext uri="{FF2B5EF4-FFF2-40B4-BE49-F238E27FC236}">
                <a16:creationId xmlns:a16="http://schemas.microsoft.com/office/drawing/2014/main" id="{DBA0D2CC-7D54-A836-B23C-61B16BE6E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882" y="45720"/>
            <a:ext cx="2773405" cy="827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9C8282-C5D0-9E31-DB47-CE543B7703C5}"/>
              </a:ext>
            </a:extLst>
          </p:cNvPr>
          <p:cNvSpPr txBox="1"/>
          <p:nvPr/>
        </p:nvSpPr>
        <p:spPr>
          <a:xfrm>
            <a:off x="185927" y="1342699"/>
            <a:ext cx="6326083" cy="4247317"/>
          </a:xfrm>
          <a:prstGeom prst="rect">
            <a:avLst/>
          </a:prstGeom>
          <a:noFill/>
        </p:spPr>
        <p:txBody>
          <a:bodyPr wrap="square" rtlCol="0">
            <a:spAutoFit/>
          </a:bodyPr>
          <a:lstStyle/>
          <a:p>
            <a:r>
              <a:rPr lang="en-US" dirty="0"/>
              <a:t>SpaceX, Kuiper, ViaSat, etc. want LEO constellations. Data traverse satellite network so communication links must be optimized. Turns out to reduce latency, satellites must be grouped into communication “clusters” because listening to all the satellites is costly. </a:t>
            </a:r>
            <a:r>
              <a:rPr lang="en-US" b="1" dirty="0"/>
              <a:t>What is the optimal partition?</a:t>
            </a:r>
          </a:p>
          <a:p>
            <a:endParaRPr lang="en-US" dirty="0"/>
          </a:p>
          <a:p>
            <a:r>
              <a:rPr lang="en-US" dirty="0"/>
              <a:t>LEO Constellation problem:</a:t>
            </a:r>
            <a:br>
              <a:rPr lang="en-US" dirty="0"/>
            </a:br>
            <a:br>
              <a:rPr lang="en-US" dirty="0"/>
            </a:br>
            <a:r>
              <a:rPr lang="en-US" dirty="0"/>
              <a:t>Create graph G(V, E, w):</a:t>
            </a:r>
            <a:br>
              <a:rPr lang="en-US" dirty="0"/>
            </a:br>
            <a:r>
              <a:rPr lang="en-US" dirty="0"/>
              <a:t>V – Satellites as Vertices</a:t>
            </a:r>
          </a:p>
          <a:p>
            <a:r>
              <a:rPr lang="en-US" dirty="0"/>
              <a:t>E – Communication links as edges</a:t>
            </a:r>
          </a:p>
          <a:p>
            <a:r>
              <a:rPr lang="en-US" dirty="0"/>
              <a:t>w – Weights for each edge (how good are comms)</a:t>
            </a:r>
          </a:p>
          <a:p>
            <a:r>
              <a:rPr lang="en-US" dirty="0"/>
              <a:t>        (depends on latency, reliability, and operational overhead)</a:t>
            </a:r>
          </a:p>
          <a:p>
            <a:endParaRPr lang="en-US" dirty="0"/>
          </a:p>
          <a:p>
            <a:endParaRPr lang="en-US" dirty="0"/>
          </a:p>
        </p:txBody>
      </p:sp>
      <p:pic>
        <p:nvPicPr>
          <p:cNvPr id="11" name="Picture 10" descr="A black and white symbol&#10;&#10;AI-generated content may be incorrect.">
            <a:extLst>
              <a:ext uri="{FF2B5EF4-FFF2-40B4-BE49-F238E27FC236}">
                <a16:creationId xmlns:a16="http://schemas.microsoft.com/office/drawing/2014/main" id="{40C7789A-DE8F-E6DA-C3CD-147699DD0F57}"/>
              </a:ext>
            </a:extLst>
          </p:cNvPr>
          <p:cNvPicPr>
            <a:picLocks noChangeAspect="1"/>
          </p:cNvPicPr>
          <p:nvPr/>
        </p:nvPicPr>
        <p:blipFill>
          <a:blip r:embed="rId5"/>
          <a:stretch>
            <a:fillRect/>
          </a:stretch>
        </p:blipFill>
        <p:spPr>
          <a:xfrm>
            <a:off x="185927" y="5150766"/>
            <a:ext cx="5524500" cy="1181100"/>
          </a:xfrm>
          <a:prstGeom prst="rect">
            <a:avLst/>
          </a:prstGeom>
        </p:spPr>
      </p:pic>
      <p:sp>
        <p:nvSpPr>
          <p:cNvPr id="12" name="TextBox 11">
            <a:extLst>
              <a:ext uri="{FF2B5EF4-FFF2-40B4-BE49-F238E27FC236}">
                <a16:creationId xmlns:a16="http://schemas.microsoft.com/office/drawing/2014/main" id="{0D6AF3EC-EEDB-A773-1BBC-B03FCEDC713A}"/>
              </a:ext>
            </a:extLst>
          </p:cNvPr>
          <p:cNvSpPr txBox="1"/>
          <p:nvPr/>
        </p:nvSpPr>
        <p:spPr>
          <a:xfrm>
            <a:off x="7105135" y="5590016"/>
            <a:ext cx="4577874" cy="923330"/>
          </a:xfrm>
          <a:prstGeom prst="rect">
            <a:avLst/>
          </a:prstGeom>
          <a:noFill/>
        </p:spPr>
        <p:txBody>
          <a:bodyPr wrap="square" rtlCol="0">
            <a:spAutoFit/>
          </a:bodyPr>
          <a:lstStyle/>
          <a:p>
            <a:r>
              <a:rPr lang="en-US" dirty="0"/>
              <a:t>NP Hard Problem – Exponential Time Classically (8hrs classically vs seconds on </a:t>
            </a:r>
            <a:r>
              <a:rPr lang="en-US" dirty="0" err="1"/>
              <a:t>Dwave</a:t>
            </a:r>
            <a:r>
              <a:rPr lang="en-US" dirty="0"/>
              <a:t> computer)</a:t>
            </a:r>
          </a:p>
        </p:txBody>
      </p:sp>
      <p:pic>
        <p:nvPicPr>
          <p:cNvPr id="7176" name="Picture 8" descr="Fully-connected graphs with four (left ...">
            <a:extLst>
              <a:ext uri="{FF2B5EF4-FFF2-40B4-BE49-F238E27FC236}">
                <a16:creationId xmlns:a16="http://schemas.microsoft.com/office/drawing/2014/main" id="{915C2E09-E387-DDC2-8840-CD49F9F3B3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r="3968"/>
          <a:stretch>
            <a:fillRect/>
          </a:stretch>
        </p:blipFill>
        <p:spPr bwMode="auto">
          <a:xfrm>
            <a:off x="8435311" y="1296408"/>
            <a:ext cx="1924841" cy="196326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Fully-connected graphs with four (left ...">
            <a:extLst>
              <a:ext uri="{FF2B5EF4-FFF2-40B4-BE49-F238E27FC236}">
                <a16:creationId xmlns:a16="http://schemas.microsoft.com/office/drawing/2014/main" id="{54F72C15-057B-14D7-D765-AAD071CAC9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998"/>
          <a:stretch>
            <a:fillRect/>
          </a:stretch>
        </p:blipFill>
        <p:spPr bwMode="auto">
          <a:xfrm>
            <a:off x="7119606" y="3362191"/>
            <a:ext cx="1707979" cy="1955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Fully-connected graphs with four (left ...">
            <a:extLst>
              <a:ext uri="{FF2B5EF4-FFF2-40B4-BE49-F238E27FC236}">
                <a16:creationId xmlns:a16="http://schemas.microsoft.com/office/drawing/2014/main" id="{8CEBC07F-BD5E-43EC-07DE-CE79B1402A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998"/>
          <a:stretch>
            <a:fillRect/>
          </a:stretch>
        </p:blipFill>
        <p:spPr bwMode="auto">
          <a:xfrm>
            <a:off x="9844490" y="3362191"/>
            <a:ext cx="1707979" cy="1955800"/>
          </a:xfrm>
          <a:prstGeom prst="rect">
            <a:avLst/>
          </a:prstGeom>
          <a:noFill/>
          <a:extLst>
            <a:ext uri="{909E8E84-426E-40DD-AFC4-6F175D3DCCD1}">
              <a14:hiddenFill xmlns:a14="http://schemas.microsoft.com/office/drawing/2010/main">
                <a:solidFill>
                  <a:srgbClr val="FFFFFF"/>
                </a:solidFill>
              </a14:hiddenFill>
            </a:ext>
          </a:extLst>
        </p:spPr>
      </p:pic>
      <p:sp>
        <p:nvSpPr>
          <p:cNvPr id="16" name="Up Arrow 15">
            <a:extLst>
              <a:ext uri="{FF2B5EF4-FFF2-40B4-BE49-F238E27FC236}">
                <a16:creationId xmlns:a16="http://schemas.microsoft.com/office/drawing/2014/main" id="{D0278B84-A2AC-F3CC-29FB-B90693D5CAE1}"/>
              </a:ext>
            </a:extLst>
          </p:cNvPr>
          <p:cNvSpPr/>
          <p:nvPr/>
        </p:nvSpPr>
        <p:spPr>
          <a:xfrm rot="13008231">
            <a:off x="8278695" y="2679928"/>
            <a:ext cx="222223" cy="109249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BAFE02CE-2353-FC28-4693-14608E807B07}"/>
              </a:ext>
            </a:extLst>
          </p:cNvPr>
          <p:cNvSpPr/>
          <p:nvPr/>
        </p:nvSpPr>
        <p:spPr>
          <a:xfrm rot="8839188">
            <a:off x="10282745" y="2695757"/>
            <a:ext cx="222223" cy="109249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3DE3208-2B02-AD9B-DD83-A3B66D26EDBD}"/>
              </a:ext>
            </a:extLst>
          </p:cNvPr>
          <p:cNvSpPr txBox="1"/>
          <p:nvPr/>
        </p:nvSpPr>
        <p:spPr>
          <a:xfrm>
            <a:off x="9344644" y="4114800"/>
            <a:ext cx="3080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985764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72C1-96AB-2D45-92D8-324CD50AB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0400B-980E-0070-37BC-7AFDAC759A38}"/>
              </a:ext>
            </a:extLst>
          </p:cNvPr>
          <p:cNvSpPr>
            <a:spLocks noGrp="1"/>
          </p:cNvSpPr>
          <p:nvPr>
            <p:ph type="title"/>
          </p:nvPr>
        </p:nvSpPr>
        <p:spPr/>
        <p:txBody>
          <a:bodyPr/>
          <a:lstStyle/>
          <a:p>
            <a:r>
              <a:rPr lang="en-US" dirty="0"/>
              <a:t>Intuitive Pictures</a:t>
            </a:r>
          </a:p>
        </p:txBody>
      </p:sp>
      <p:sp>
        <p:nvSpPr>
          <p:cNvPr id="4" name="Slide Number Placeholder 3">
            <a:extLst>
              <a:ext uri="{FF2B5EF4-FFF2-40B4-BE49-F238E27FC236}">
                <a16:creationId xmlns:a16="http://schemas.microsoft.com/office/drawing/2014/main" id="{71D8D1B6-B860-FC4C-F96A-D8E1FB772C83}"/>
              </a:ext>
            </a:extLst>
          </p:cNvPr>
          <p:cNvSpPr>
            <a:spLocks noGrp="1"/>
          </p:cNvSpPr>
          <p:nvPr>
            <p:ph type="sldNum" sz="quarter" idx="12"/>
          </p:nvPr>
        </p:nvSpPr>
        <p:spPr/>
        <p:txBody>
          <a:bodyPr/>
          <a:lstStyle/>
          <a:p>
            <a:fld id="{333C334C-EEBF-C243-9495-549DE4F20D72}" type="slidenum">
              <a:rPr lang="en-US" smtClean="0"/>
              <a:pPr/>
              <a:t>12</a:t>
            </a:fld>
            <a:endParaRPr lang="en-US"/>
          </a:p>
        </p:txBody>
      </p:sp>
      <p:pic>
        <p:nvPicPr>
          <p:cNvPr id="5" name="Picture 2" descr="Image">
            <a:extLst>
              <a:ext uri="{FF2B5EF4-FFF2-40B4-BE49-F238E27FC236}">
                <a16:creationId xmlns:a16="http://schemas.microsoft.com/office/drawing/2014/main" id="{F3B45328-9EB5-A305-A417-08F8A0E6AD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B90A0FD-86FE-98DA-781F-6779BD2111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E42C5E9-198C-2106-D83F-75D47E4EE165}"/>
              </a:ext>
            </a:extLst>
          </p:cNvPr>
          <p:cNvSpPr/>
          <p:nvPr/>
        </p:nvSpPr>
        <p:spPr>
          <a:xfrm>
            <a:off x="2224216" y="2063578"/>
            <a:ext cx="778476" cy="7043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id="{0E5F788D-D948-5725-AAB5-9230B27E8894}"/>
              </a:ext>
            </a:extLst>
          </p:cNvPr>
          <p:cNvSpPr/>
          <p:nvPr/>
        </p:nvSpPr>
        <p:spPr>
          <a:xfrm>
            <a:off x="4514335" y="4118919"/>
            <a:ext cx="778476" cy="7043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Oval 8">
            <a:extLst>
              <a:ext uri="{FF2B5EF4-FFF2-40B4-BE49-F238E27FC236}">
                <a16:creationId xmlns:a16="http://schemas.microsoft.com/office/drawing/2014/main" id="{B35E6AFC-DCB2-3848-A6E4-7DEB043E852E}"/>
              </a:ext>
            </a:extLst>
          </p:cNvPr>
          <p:cNvSpPr/>
          <p:nvPr/>
        </p:nvSpPr>
        <p:spPr>
          <a:xfrm>
            <a:off x="7133967" y="2164491"/>
            <a:ext cx="778476" cy="7043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1" name="Straight Connector 10">
            <a:extLst>
              <a:ext uri="{FF2B5EF4-FFF2-40B4-BE49-F238E27FC236}">
                <a16:creationId xmlns:a16="http://schemas.microsoft.com/office/drawing/2014/main" id="{F1F8728C-A7A1-C4D7-EB52-4A410CA89595}"/>
              </a:ext>
            </a:extLst>
          </p:cNvPr>
          <p:cNvCxnSpPr>
            <a:stCxn id="7" idx="5"/>
            <a:endCxn id="8" idx="1"/>
          </p:cNvCxnSpPr>
          <p:nvPr/>
        </p:nvCxnSpPr>
        <p:spPr>
          <a:xfrm>
            <a:off x="2888687" y="2664766"/>
            <a:ext cx="1739653" cy="1557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D3CB021-AA56-0F71-64F7-FBE160A92648}"/>
              </a:ext>
            </a:extLst>
          </p:cNvPr>
          <p:cNvCxnSpPr>
            <a:stCxn id="7" idx="6"/>
            <a:endCxn id="9" idx="2"/>
          </p:cNvCxnSpPr>
          <p:nvPr/>
        </p:nvCxnSpPr>
        <p:spPr>
          <a:xfrm>
            <a:off x="3002692" y="2415746"/>
            <a:ext cx="4131275" cy="1009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2F3C9EE-4658-E9DC-F408-C3BC5E5A56BE}"/>
              </a:ext>
            </a:extLst>
          </p:cNvPr>
          <p:cNvCxnSpPr>
            <a:stCxn id="9" idx="3"/>
            <a:endCxn id="8" idx="7"/>
          </p:cNvCxnSpPr>
          <p:nvPr/>
        </p:nvCxnSpPr>
        <p:spPr>
          <a:xfrm flipH="1">
            <a:off x="5178806" y="2765679"/>
            <a:ext cx="2069166" cy="1456388"/>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064D711-6859-353A-6D8D-D5C5F7FB9CB0}"/>
              </a:ext>
            </a:extLst>
          </p:cNvPr>
          <p:cNvSpPr txBox="1"/>
          <p:nvPr/>
        </p:nvSpPr>
        <p:spPr>
          <a:xfrm>
            <a:off x="4359875" y="2036715"/>
            <a:ext cx="1416908" cy="369332"/>
          </a:xfrm>
          <a:prstGeom prst="rect">
            <a:avLst/>
          </a:prstGeom>
          <a:noFill/>
        </p:spPr>
        <p:txBody>
          <a:bodyPr wrap="square" rtlCol="0">
            <a:spAutoFit/>
          </a:bodyPr>
          <a:lstStyle/>
          <a:p>
            <a:r>
              <a:rPr lang="en-US" dirty="0"/>
              <a:t>w(A,B) = 10</a:t>
            </a:r>
          </a:p>
        </p:txBody>
      </p:sp>
      <p:sp>
        <p:nvSpPr>
          <p:cNvPr id="17" name="TextBox 16">
            <a:extLst>
              <a:ext uri="{FF2B5EF4-FFF2-40B4-BE49-F238E27FC236}">
                <a16:creationId xmlns:a16="http://schemas.microsoft.com/office/drawing/2014/main" id="{EBA583FF-FF5D-3DF0-D08F-D09A412AC5C6}"/>
              </a:ext>
            </a:extLst>
          </p:cNvPr>
          <p:cNvSpPr txBox="1"/>
          <p:nvPr/>
        </p:nvSpPr>
        <p:spPr>
          <a:xfrm>
            <a:off x="2613454" y="3648673"/>
            <a:ext cx="1416908" cy="369332"/>
          </a:xfrm>
          <a:prstGeom prst="rect">
            <a:avLst/>
          </a:prstGeom>
          <a:noFill/>
        </p:spPr>
        <p:txBody>
          <a:bodyPr wrap="square" rtlCol="0">
            <a:spAutoFit/>
          </a:bodyPr>
          <a:lstStyle/>
          <a:p>
            <a:r>
              <a:rPr lang="en-US" dirty="0"/>
              <a:t>w(A,C) = 10</a:t>
            </a:r>
          </a:p>
        </p:txBody>
      </p:sp>
      <p:sp>
        <p:nvSpPr>
          <p:cNvPr id="18" name="TextBox 17">
            <a:extLst>
              <a:ext uri="{FF2B5EF4-FFF2-40B4-BE49-F238E27FC236}">
                <a16:creationId xmlns:a16="http://schemas.microsoft.com/office/drawing/2014/main" id="{F77ABFD0-B938-8BD0-44CC-AA33034434F2}"/>
              </a:ext>
            </a:extLst>
          </p:cNvPr>
          <p:cNvSpPr txBox="1"/>
          <p:nvPr/>
        </p:nvSpPr>
        <p:spPr>
          <a:xfrm>
            <a:off x="6213389" y="3676131"/>
            <a:ext cx="1416908" cy="369332"/>
          </a:xfrm>
          <a:prstGeom prst="rect">
            <a:avLst/>
          </a:prstGeom>
          <a:noFill/>
        </p:spPr>
        <p:txBody>
          <a:bodyPr wrap="square" rtlCol="0">
            <a:spAutoFit/>
          </a:bodyPr>
          <a:lstStyle/>
          <a:p>
            <a:r>
              <a:rPr lang="en-US" dirty="0"/>
              <a:t>w(A,C) = -50</a:t>
            </a:r>
          </a:p>
        </p:txBody>
      </p:sp>
      <p:sp>
        <p:nvSpPr>
          <p:cNvPr id="19" name="TextBox 18">
            <a:extLst>
              <a:ext uri="{FF2B5EF4-FFF2-40B4-BE49-F238E27FC236}">
                <a16:creationId xmlns:a16="http://schemas.microsoft.com/office/drawing/2014/main" id="{AEA65491-70DC-44CE-7D74-26A350812540}"/>
              </a:ext>
            </a:extLst>
          </p:cNvPr>
          <p:cNvSpPr txBox="1"/>
          <p:nvPr/>
        </p:nvSpPr>
        <p:spPr>
          <a:xfrm>
            <a:off x="308919" y="5377252"/>
            <a:ext cx="5560540" cy="923330"/>
          </a:xfrm>
          <a:prstGeom prst="rect">
            <a:avLst/>
          </a:prstGeom>
          <a:noFill/>
        </p:spPr>
        <p:txBody>
          <a:bodyPr wrap="square" rtlCol="0">
            <a:spAutoFit/>
          </a:bodyPr>
          <a:lstStyle/>
          <a:p>
            <a:r>
              <a:rPr lang="en-US" dirty="0"/>
              <a:t>Partitioning Problem:</a:t>
            </a:r>
          </a:p>
          <a:p>
            <a:endParaRPr lang="en-US" dirty="0"/>
          </a:p>
          <a:p>
            <a:r>
              <a:rPr lang="en-US" dirty="0"/>
              <a:t>V({A,B,C}) = 10+10-50 = -30</a:t>
            </a:r>
          </a:p>
        </p:txBody>
      </p:sp>
      <p:sp>
        <p:nvSpPr>
          <p:cNvPr id="20" name="TextBox 19">
            <a:extLst>
              <a:ext uri="{FF2B5EF4-FFF2-40B4-BE49-F238E27FC236}">
                <a16:creationId xmlns:a16="http://schemas.microsoft.com/office/drawing/2014/main" id="{E8013F60-A575-CB84-CF10-681192CA1652}"/>
              </a:ext>
            </a:extLst>
          </p:cNvPr>
          <p:cNvSpPr txBox="1"/>
          <p:nvPr/>
        </p:nvSpPr>
        <p:spPr>
          <a:xfrm>
            <a:off x="7523205" y="4647597"/>
            <a:ext cx="4473146" cy="2031325"/>
          </a:xfrm>
          <a:prstGeom prst="rect">
            <a:avLst/>
          </a:prstGeom>
          <a:noFill/>
        </p:spPr>
        <p:txBody>
          <a:bodyPr wrap="square" rtlCol="0">
            <a:spAutoFit/>
          </a:bodyPr>
          <a:lstStyle/>
          <a:p>
            <a:r>
              <a:rPr lang="en-US" dirty="0"/>
              <a:t>Caveat: Why can’t you just cut the negative edges? Because satellites need to be clustered – literally not possible from a hardware perspective for a </a:t>
            </a:r>
            <a:r>
              <a:rPr lang="en-US" dirty="0" err="1"/>
              <a:t>starlink</a:t>
            </a:r>
            <a:r>
              <a:rPr lang="en-US" dirty="0"/>
              <a:t> satellite to communicate with all 7000 </a:t>
            </a:r>
            <a:r>
              <a:rPr lang="en-US" dirty="0" err="1"/>
              <a:t>starlinks</a:t>
            </a:r>
            <a:r>
              <a:rPr lang="en-US" dirty="0"/>
              <a:t>. </a:t>
            </a:r>
            <a:r>
              <a:rPr lang="en-US" i="1" dirty="0"/>
              <a:t>Latency, maintenance, computational memory explode.</a:t>
            </a:r>
          </a:p>
        </p:txBody>
      </p:sp>
      <p:sp>
        <p:nvSpPr>
          <p:cNvPr id="21" name="TextBox 20">
            <a:extLst>
              <a:ext uri="{FF2B5EF4-FFF2-40B4-BE49-F238E27FC236}">
                <a16:creationId xmlns:a16="http://schemas.microsoft.com/office/drawing/2014/main" id="{C4A3BA05-0C53-89F8-34F0-D7686B5341DD}"/>
              </a:ext>
            </a:extLst>
          </p:cNvPr>
          <p:cNvSpPr txBox="1"/>
          <p:nvPr/>
        </p:nvSpPr>
        <p:spPr>
          <a:xfrm>
            <a:off x="308918" y="5838917"/>
            <a:ext cx="5078627" cy="646331"/>
          </a:xfrm>
          <a:prstGeom prst="rect">
            <a:avLst/>
          </a:prstGeom>
          <a:noFill/>
        </p:spPr>
        <p:txBody>
          <a:bodyPr wrap="square" rtlCol="0">
            <a:spAutoFit/>
          </a:bodyPr>
          <a:lstStyle/>
          <a:p>
            <a:r>
              <a:rPr lang="en-US" dirty="0"/>
              <a:t>V({A,B},{C}) = V({A,B}) + V({C}) = 10        (Optimal)</a:t>
            </a:r>
          </a:p>
          <a:p>
            <a:endParaRPr lang="en-US" dirty="0"/>
          </a:p>
        </p:txBody>
      </p:sp>
    </p:spTree>
    <p:extLst>
      <p:ext uri="{BB962C8B-B14F-4D97-AF65-F5344CB8AC3E}">
        <p14:creationId xmlns:p14="http://schemas.microsoft.com/office/powerpoint/2010/main" val="122818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42B19-0294-295A-A039-15D94B8A0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EF13D-68F9-BC68-5843-7F0E783F0662}"/>
              </a:ext>
            </a:extLst>
          </p:cNvPr>
          <p:cNvSpPr>
            <a:spLocks noGrp="1"/>
          </p:cNvSpPr>
          <p:nvPr>
            <p:ph type="title"/>
          </p:nvPr>
        </p:nvSpPr>
        <p:spPr/>
        <p:txBody>
          <a:bodyPr/>
          <a:lstStyle/>
          <a:p>
            <a:r>
              <a:rPr lang="en-US" dirty="0"/>
              <a:t>QUBO Reformulation</a:t>
            </a:r>
          </a:p>
        </p:txBody>
      </p:sp>
      <p:sp>
        <p:nvSpPr>
          <p:cNvPr id="3" name="Content Placeholder 2">
            <a:extLst>
              <a:ext uri="{FF2B5EF4-FFF2-40B4-BE49-F238E27FC236}">
                <a16:creationId xmlns:a16="http://schemas.microsoft.com/office/drawing/2014/main" id="{23AC9A0D-012C-5B82-5212-3E9D30876A44}"/>
              </a:ext>
            </a:extLst>
          </p:cNvPr>
          <p:cNvSpPr>
            <a:spLocks noGrp="1"/>
          </p:cNvSpPr>
          <p:nvPr>
            <p:ph idx="1"/>
          </p:nvPr>
        </p:nvSpPr>
        <p:spPr>
          <a:xfrm>
            <a:off x="78967" y="960120"/>
            <a:ext cx="7162092" cy="5029200"/>
          </a:xfrm>
        </p:spPr>
        <p:txBody>
          <a:bodyPr/>
          <a:lstStyle/>
          <a:p>
            <a:pPr marL="0" indent="0">
              <a:buNone/>
            </a:pPr>
            <a:r>
              <a:rPr lang="en-US" dirty="0"/>
              <a:t>Reformulate as Quadratic Unconstrained Binary Optimization (QUBO) problem.</a:t>
            </a:r>
          </a:p>
          <a:p>
            <a:pPr marL="0" indent="0">
              <a:buNone/>
            </a:pPr>
            <a:endParaRPr lang="en-US" dirty="0"/>
          </a:p>
        </p:txBody>
      </p:sp>
      <p:sp>
        <p:nvSpPr>
          <p:cNvPr id="4" name="Slide Number Placeholder 3">
            <a:extLst>
              <a:ext uri="{FF2B5EF4-FFF2-40B4-BE49-F238E27FC236}">
                <a16:creationId xmlns:a16="http://schemas.microsoft.com/office/drawing/2014/main" id="{ADF7E7BE-BFD8-612D-83A3-4FB2A7696941}"/>
              </a:ext>
            </a:extLst>
          </p:cNvPr>
          <p:cNvSpPr>
            <a:spLocks noGrp="1"/>
          </p:cNvSpPr>
          <p:nvPr>
            <p:ph type="sldNum" sz="quarter" idx="12"/>
          </p:nvPr>
        </p:nvSpPr>
        <p:spPr/>
        <p:txBody>
          <a:bodyPr/>
          <a:lstStyle/>
          <a:p>
            <a:fld id="{333C334C-EEBF-C243-9495-549DE4F20D72}" type="slidenum">
              <a:rPr lang="en-US" smtClean="0"/>
              <a:pPr/>
              <a:t>13</a:t>
            </a:fld>
            <a:endParaRPr lang="en-US"/>
          </a:p>
        </p:txBody>
      </p:sp>
      <p:pic>
        <p:nvPicPr>
          <p:cNvPr id="5" name="Picture 2" descr="Image">
            <a:extLst>
              <a:ext uri="{FF2B5EF4-FFF2-40B4-BE49-F238E27FC236}">
                <a16:creationId xmlns:a16="http://schemas.microsoft.com/office/drawing/2014/main" id="{093B7986-47D1-CA10-5EED-53E7F2A412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AA675E2-40D4-A9C7-9F6E-F4CD176EDF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white symbol&#10;&#10;AI-generated content may be incorrect.">
            <a:extLst>
              <a:ext uri="{FF2B5EF4-FFF2-40B4-BE49-F238E27FC236}">
                <a16:creationId xmlns:a16="http://schemas.microsoft.com/office/drawing/2014/main" id="{2B205E2F-4C74-03AC-83EC-12B09DB5447B}"/>
              </a:ext>
            </a:extLst>
          </p:cNvPr>
          <p:cNvPicPr>
            <a:picLocks noChangeAspect="1"/>
          </p:cNvPicPr>
          <p:nvPr/>
        </p:nvPicPr>
        <p:blipFill>
          <a:blip r:embed="rId4"/>
          <a:stretch>
            <a:fillRect/>
          </a:stretch>
        </p:blipFill>
        <p:spPr>
          <a:xfrm>
            <a:off x="247711" y="1927431"/>
            <a:ext cx="5524500" cy="1181100"/>
          </a:xfrm>
          <a:prstGeom prst="rect">
            <a:avLst/>
          </a:prstGeom>
        </p:spPr>
      </p:pic>
      <p:cxnSp>
        <p:nvCxnSpPr>
          <p:cNvPr id="13" name="Straight Arrow Connector 12">
            <a:extLst>
              <a:ext uri="{FF2B5EF4-FFF2-40B4-BE49-F238E27FC236}">
                <a16:creationId xmlns:a16="http://schemas.microsoft.com/office/drawing/2014/main" id="{F0980701-1E6D-9E75-E4CE-28BDDC30AD94}"/>
              </a:ext>
            </a:extLst>
          </p:cNvPr>
          <p:cNvCxnSpPr/>
          <p:nvPr/>
        </p:nvCxnSpPr>
        <p:spPr>
          <a:xfrm>
            <a:off x="6215449" y="2649390"/>
            <a:ext cx="1173892" cy="0"/>
          </a:xfrm>
          <a:prstGeom prst="straightConnector1">
            <a:avLst/>
          </a:prstGeom>
          <a:ln w="60325">
            <a:solidFill>
              <a:schemeClr val="accent1">
                <a:alpha val="91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BD5FC18-8F21-9430-871C-56BACCC7BE6D}"/>
              </a:ext>
            </a:extLst>
          </p:cNvPr>
          <p:cNvSpPr txBox="1"/>
          <p:nvPr/>
        </p:nvSpPr>
        <p:spPr>
          <a:xfrm>
            <a:off x="407731" y="3789164"/>
            <a:ext cx="7162092" cy="3170099"/>
          </a:xfrm>
          <a:prstGeom prst="rect">
            <a:avLst/>
          </a:prstGeom>
          <a:noFill/>
        </p:spPr>
        <p:txBody>
          <a:bodyPr wrap="square" rtlCol="0">
            <a:spAutoFit/>
          </a:bodyPr>
          <a:lstStyle/>
          <a:p>
            <a:r>
              <a:rPr lang="en-US" sz="2000" b="1" dirty="0"/>
              <a:t>Where </a:t>
            </a:r>
            <a:r>
              <a:rPr lang="en-US" sz="2000" b="1" dirty="0" err="1"/>
              <a:t>s_i</a:t>
            </a:r>
            <a:r>
              <a:rPr lang="en-US" sz="2000" b="1" dirty="0"/>
              <a:t> = -1 (1) for group A (B).</a:t>
            </a:r>
          </a:p>
          <a:p>
            <a:endParaRPr lang="en-US" sz="2000" dirty="0"/>
          </a:p>
          <a:p>
            <a:r>
              <a:rPr lang="en-US" sz="2000" dirty="0"/>
              <a:t>QCS-G: </a:t>
            </a:r>
          </a:p>
          <a:p>
            <a:pPr marL="457200" indent="-457200">
              <a:buAutoNum type="arabicPeriod"/>
            </a:pPr>
            <a:r>
              <a:rPr lang="en-US" sz="2000" dirty="0"/>
              <a:t>Start with 1 partition. Find optimal splitting (QUBO problems)</a:t>
            </a:r>
          </a:p>
          <a:p>
            <a:pPr marL="457200" indent="-457200">
              <a:buAutoNum type="arabicPeriod"/>
            </a:pPr>
            <a:endParaRPr lang="en-US" sz="2000" dirty="0"/>
          </a:p>
          <a:p>
            <a:pPr marL="457200" indent="-457200">
              <a:buAutoNum type="arabicPeriod"/>
            </a:pPr>
            <a:r>
              <a:rPr lang="en-US" sz="2000" dirty="0"/>
              <a:t>Iterate by splitting the smaller groups (only if utility is higher)</a:t>
            </a:r>
          </a:p>
          <a:p>
            <a:endParaRPr lang="en-US" sz="2000" dirty="0"/>
          </a:p>
          <a:p>
            <a:endParaRPr lang="en-US" sz="2000" dirty="0"/>
          </a:p>
        </p:txBody>
      </p:sp>
      <p:sp>
        <p:nvSpPr>
          <p:cNvPr id="15" name="TextBox 14">
            <a:extLst>
              <a:ext uri="{FF2B5EF4-FFF2-40B4-BE49-F238E27FC236}">
                <a16:creationId xmlns:a16="http://schemas.microsoft.com/office/drawing/2014/main" id="{722474DA-61BC-ED97-9DCA-98065B170B73}"/>
              </a:ext>
            </a:extLst>
          </p:cNvPr>
          <p:cNvSpPr txBox="1"/>
          <p:nvPr/>
        </p:nvSpPr>
        <p:spPr>
          <a:xfrm>
            <a:off x="6405561" y="2185225"/>
            <a:ext cx="885179" cy="369332"/>
          </a:xfrm>
          <a:prstGeom prst="rect">
            <a:avLst/>
          </a:prstGeom>
          <a:noFill/>
        </p:spPr>
        <p:txBody>
          <a:bodyPr wrap="none" rtlCol="0">
            <a:spAutoFit/>
          </a:bodyPr>
          <a:lstStyle/>
          <a:p>
            <a:r>
              <a:rPr lang="en-US" dirty="0"/>
              <a:t>QCS-G</a:t>
            </a:r>
          </a:p>
        </p:txBody>
      </p:sp>
      <p:pic>
        <p:nvPicPr>
          <p:cNvPr id="16" name="Content Placeholder 7" descr="A diagram of a structure&#10;&#10;AI-generated content may be incorrect.">
            <a:extLst>
              <a:ext uri="{FF2B5EF4-FFF2-40B4-BE49-F238E27FC236}">
                <a16:creationId xmlns:a16="http://schemas.microsoft.com/office/drawing/2014/main" id="{CFB2DDA8-BE49-253E-82BE-7CE2AACC9CED}"/>
              </a:ext>
            </a:extLst>
          </p:cNvPr>
          <p:cNvPicPr>
            <a:picLocks noChangeAspect="1"/>
          </p:cNvPicPr>
          <p:nvPr/>
        </p:nvPicPr>
        <p:blipFill>
          <a:blip r:embed="rId5"/>
          <a:stretch>
            <a:fillRect/>
          </a:stretch>
        </p:blipFill>
        <p:spPr>
          <a:xfrm>
            <a:off x="6573776" y="3018079"/>
            <a:ext cx="5370513" cy="3803268"/>
          </a:xfrm>
          <a:prstGeom prst="rect">
            <a:avLst/>
          </a:prstGeom>
        </p:spPr>
      </p:pic>
      <p:pic>
        <p:nvPicPr>
          <p:cNvPr id="17" name="Picture 16" descr="A mathematical equation with numbers and symbols&#10;&#10;AI-generated content may be incorrect.">
            <a:extLst>
              <a:ext uri="{FF2B5EF4-FFF2-40B4-BE49-F238E27FC236}">
                <a16:creationId xmlns:a16="http://schemas.microsoft.com/office/drawing/2014/main" id="{C3FC0C73-EC54-25F5-6CFC-D5C7D9E6B98A}"/>
              </a:ext>
            </a:extLst>
          </p:cNvPr>
          <p:cNvPicPr>
            <a:picLocks noChangeAspect="1"/>
          </p:cNvPicPr>
          <p:nvPr/>
        </p:nvPicPr>
        <p:blipFill>
          <a:blip r:embed="rId6"/>
          <a:stretch>
            <a:fillRect/>
          </a:stretch>
        </p:blipFill>
        <p:spPr>
          <a:xfrm>
            <a:off x="7924090" y="1938579"/>
            <a:ext cx="3683000" cy="1079500"/>
          </a:xfrm>
          <a:prstGeom prst="rect">
            <a:avLst/>
          </a:prstGeom>
        </p:spPr>
      </p:pic>
    </p:spTree>
    <p:extLst>
      <p:ext uri="{BB962C8B-B14F-4D97-AF65-F5344CB8AC3E}">
        <p14:creationId xmlns:p14="http://schemas.microsoft.com/office/powerpoint/2010/main" val="218463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579D6-0843-2FEA-84E8-2ED8B84BA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79E9E-9927-5903-4980-BAD1ED197342}"/>
              </a:ext>
            </a:extLst>
          </p:cNvPr>
          <p:cNvSpPr>
            <a:spLocks noGrp="1"/>
          </p:cNvSpPr>
          <p:nvPr>
            <p:ph type="title"/>
          </p:nvPr>
        </p:nvSpPr>
        <p:spPr/>
        <p:txBody>
          <a:bodyPr/>
          <a:lstStyle/>
          <a:p>
            <a:r>
              <a:rPr lang="en-US" dirty="0"/>
              <a:t>Getting onto a Quantum Computer</a:t>
            </a:r>
          </a:p>
        </p:txBody>
      </p:sp>
      <p:sp>
        <p:nvSpPr>
          <p:cNvPr id="3" name="Content Placeholder 2">
            <a:extLst>
              <a:ext uri="{FF2B5EF4-FFF2-40B4-BE49-F238E27FC236}">
                <a16:creationId xmlns:a16="http://schemas.microsoft.com/office/drawing/2014/main" id="{C53F0F75-399B-2496-1FB7-5336055FBA2B}"/>
              </a:ext>
            </a:extLst>
          </p:cNvPr>
          <p:cNvSpPr>
            <a:spLocks noGrp="1"/>
          </p:cNvSpPr>
          <p:nvPr>
            <p:ph idx="1"/>
          </p:nvPr>
        </p:nvSpPr>
        <p:spPr>
          <a:xfrm>
            <a:off x="78967" y="960120"/>
            <a:ext cx="5370363" cy="5897880"/>
          </a:xfrm>
        </p:spPr>
        <p:txBody>
          <a:bodyPr>
            <a:normAutofit fontScale="92500" lnSpcReduction="20000"/>
          </a:bodyPr>
          <a:lstStyle/>
          <a:p>
            <a:pPr marL="0" indent="0">
              <a:buNone/>
            </a:pPr>
            <a:r>
              <a:rPr lang="en-US" dirty="0"/>
              <a:t>QUBO: easily expressed as quantum spins.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Since </a:t>
            </a:r>
            <a:r>
              <a:rPr lang="en-US" dirty="0" err="1"/>
              <a:t>Dwave</a:t>
            </a:r>
            <a:r>
              <a:rPr lang="en-US" dirty="0"/>
              <a:t> qubits are kind of sparsely connected, do a</a:t>
            </a:r>
            <a:r>
              <a:rPr lang="en-US" u="sng" dirty="0"/>
              <a:t> </a:t>
            </a:r>
            <a:r>
              <a:rPr lang="en-US" i="1" u="sng" dirty="0"/>
              <a:t>minor embedding</a:t>
            </a:r>
            <a:r>
              <a:rPr lang="en-US" u="sng" dirty="0"/>
              <a:t> </a:t>
            </a:r>
            <a:r>
              <a:rPr lang="en-US" dirty="0"/>
              <a:t>(behind the scenes done for you).</a:t>
            </a:r>
          </a:p>
          <a:p>
            <a:pPr marL="0" indent="0">
              <a:buNone/>
            </a:pPr>
            <a:endParaRPr lang="en-US" dirty="0"/>
          </a:p>
          <a:p>
            <a:pPr marL="0" indent="0">
              <a:buNone/>
            </a:pPr>
            <a:r>
              <a:rPr lang="en-US" dirty="0"/>
              <a:t>(Computer converts weights to currents controlling Josephson Junctions between superconducting qubits.)</a:t>
            </a:r>
          </a:p>
        </p:txBody>
      </p:sp>
      <p:sp>
        <p:nvSpPr>
          <p:cNvPr id="4" name="Slide Number Placeholder 3">
            <a:extLst>
              <a:ext uri="{FF2B5EF4-FFF2-40B4-BE49-F238E27FC236}">
                <a16:creationId xmlns:a16="http://schemas.microsoft.com/office/drawing/2014/main" id="{CC8E7BEB-9FA7-9C7D-8348-8196A6C4D2D4}"/>
              </a:ext>
            </a:extLst>
          </p:cNvPr>
          <p:cNvSpPr>
            <a:spLocks noGrp="1"/>
          </p:cNvSpPr>
          <p:nvPr>
            <p:ph type="sldNum" sz="quarter" idx="12"/>
          </p:nvPr>
        </p:nvSpPr>
        <p:spPr/>
        <p:txBody>
          <a:bodyPr/>
          <a:lstStyle/>
          <a:p>
            <a:fld id="{333C334C-EEBF-C243-9495-549DE4F20D72}" type="slidenum">
              <a:rPr lang="en-US" smtClean="0"/>
              <a:pPr/>
              <a:t>14</a:t>
            </a:fld>
            <a:endParaRPr lang="en-US"/>
          </a:p>
        </p:txBody>
      </p:sp>
      <p:pic>
        <p:nvPicPr>
          <p:cNvPr id="5" name="Picture 2" descr="Image">
            <a:extLst>
              <a:ext uri="{FF2B5EF4-FFF2-40B4-BE49-F238E27FC236}">
                <a16:creationId xmlns:a16="http://schemas.microsoft.com/office/drawing/2014/main" id="{B35372DE-9072-D0B0-1EFF-063FE2380C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12B396B-CB10-2E75-31CB-8E74B8FA9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network&#10;&#10;AI-generated content may be incorrect.">
            <a:extLst>
              <a:ext uri="{FF2B5EF4-FFF2-40B4-BE49-F238E27FC236}">
                <a16:creationId xmlns:a16="http://schemas.microsoft.com/office/drawing/2014/main" id="{0289B0DD-5248-0508-C91E-62ADEC90849C}"/>
              </a:ext>
            </a:extLst>
          </p:cNvPr>
          <p:cNvPicPr>
            <a:picLocks noChangeAspect="1"/>
          </p:cNvPicPr>
          <p:nvPr/>
        </p:nvPicPr>
        <p:blipFill>
          <a:blip r:embed="rId4"/>
          <a:stretch>
            <a:fillRect/>
          </a:stretch>
        </p:blipFill>
        <p:spPr>
          <a:xfrm>
            <a:off x="5649011" y="3578084"/>
            <a:ext cx="6451600" cy="2070100"/>
          </a:xfrm>
          <a:prstGeom prst="rect">
            <a:avLst/>
          </a:prstGeom>
        </p:spPr>
      </p:pic>
      <p:sp>
        <p:nvSpPr>
          <p:cNvPr id="11" name="TextBox 10">
            <a:extLst>
              <a:ext uri="{FF2B5EF4-FFF2-40B4-BE49-F238E27FC236}">
                <a16:creationId xmlns:a16="http://schemas.microsoft.com/office/drawing/2014/main" id="{A3FE2696-7C30-3327-226A-21F7628F1A19}"/>
              </a:ext>
            </a:extLst>
          </p:cNvPr>
          <p:cNvSpPr txBox="1"/>
          <p:nvPr/>
        </p:nvSpPr>
        <p:spPr>
          <a:xfrm>
            <a:off x="6403395" y="3059668"/>
            <a:ext cx="1257794" cy="369332"/>
          </a:xfrm>
          <a:prstGeom prst="rect">
            <a:avLst/>
          </a:prstGeom>
          <a:noFill/>
        </p:spPr>
        <p:txBody>
          <a:bodyPr wrap="square" rtlCol="0">
            <a:spAutoFit/>
          </a:bodyPr>
          <a:lstStyle/>
          <a:p>
            <a:r>
              <a:rPr lang="en-US" dirty="0"/>
              <a:t>A</a:t>
            </a:r>
          </a:p>
        </p:txBody>
      </p:sp>
      <p:sp>
        <p:nvSpPr>
          <p:cNvPr id="12" name="TextBox 11">
            <a:extLst>
              <a:ext uri="{FF2B5EF4-FFF2-40B4-BE49-F238E27FC236}">
                <a16:creationId xmlns:a16="http://schemas.microsoft.com/office/drawing/2014/main" id="{FA76AD12-4341-59DF-4415-9D50C281428C}"/>
              </a:ext>
            </a:extLst>
          </p:cNvPr>
          <p:cNvSpPr txBox="1"/>
          <p:nvPr/>
        </p:nvSpPr>
        <p:spPr>
          <a:xfrm>
            <a:off x="8615254" y="3059668"/>
            <a:ext cx="1257794" cy="369332"/>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D2D4CF5C-92AE-1C11-E38A-D20191B3BE7D}"/>
              </a:ext>
            </a:extLst>
          </p:cNvPr>
          <p:cNvSpPr txBox="1"/>
          <p:nvPr/>
        </p:nvSpPr>
        <p:spPr>
          <a:xfrm>
            <a:off x="10717276" y="3059668"/>
            <a:ext cx="1257794" cy="369332"/>
          </a:xfrm>
          <a:prstGeom prst="rect">
            <a:avLst/>
          </a:prstGeom>
          <a:noFill/>
        </p:spPr>
        <p:txBody>
          <a:bodyPr wrap="square" rtlCol="0">
            <a:spAutoFit/>
          </a:bodyPr>
          <a:lstStyle/>
          <a:p>
            <a:r>
              <a:rPr lang="en-US" dirty="0"/>
              <a:t>C</a:t>
            </a:r>
          </a:p>
        </p:txBody>
      </p:sp>
      <p:sp>
        <p:nvSpPr>
          <p:cNvPr id="17" name="TextBox 16">
            <a:extLst>
              <a:ext uri="{FF2B5EF4-FFF2-40B4-BE49-F238E27FC236}">
                <a16:creationId xmlns:a16="http://schemas.microsoft.com/office/drawing/2014/main" id="{DF4EE4C9-A492-3129-91CA-E236F87F3901}"/>
              </a:ext>
            </a:extLst>
          </p:cNvPr>
          <p:cNvSpPr txBox="1"/>
          <p:nvPr/>
        </p:nvSpPr>
        <p:spPr>
          <a:xfrm>
            <a:off x="6742673" y="2368962"/>
            <a:ext cx="2685874" cy="369332"/>
          </a:xfrm>
          <a:prstGeom prst="rect">
            <a:avLst/>
          </a:prstGeom>
          <a:noFill/>
        </p:spPr>
        <p:txBody>
          <a:bodyPr wrap="square" rtlCol="0">
            <a:spAutoFit/>
          </a:bodyPr>
          <a:lstStyle/>
          <a:p>
            <a:r>
              <a:rPr lang="en-US" dirty="0"/>
              <a:t>Ignoring constant offset:</a:t>
            </a:r>
          </a:p>
        </p:txBody>
      </p:sp>
      <p:pic>
        <p:nvPicPr>
          <p:cNvPr id="18" name="Picture 17" descr="A mathematical equation with numbers and symbols&#10;&#10;AI-generated content may be incorrect.">
            <a:extLst>
              <a:ext uri="{FF2B5EF4-FFF2-40B4-BE49-F238E27FC236}">
                <a16:creationId xmlns:a16="http://schemas.microsoft.com/office/drawing/2014/main" id="{D65F65F5-D6AA-6FE1-3651-67356483149F}"/>
              </a:ext>
            </a:extLst>
          </p:cNvPr>
          <p:cNvPicPr>
            <a:picLocks noChangeAspect="1"/>
          </p:cNvPicPr>
          <p:nvPr/>
        </p:nvPicPr>
        <p:blipFill>
          <a:blip r:embed="rId5"/>
          <a:stretch>
            <a:fillRect/>
          </a:stretch>
        </p:blipFill>
        <p:spPr>
          <a:xfrm>
            <a:off x="5308480" y="1001108"/>
            <a:ext cx="3683000" cy="1079500"/>
          </a:xfrm>
          <a:prstGeom prst="rect">
            <a:avLst/>
          </a:prstGeom>
        </p:spPr>
      </p:pic>
      <p:pic>
        <p:nvPicPr>
          <p:cNvPr id="20" name="Picture 19" descr="A mathematical equation with numbers and symbols&#10;&#10;AI-generated content may be incorrect.">
            <a:extLst>
              <a:ext uri="{FF2B5EF4-FFF2-40B4-BE49-F238E27FC236}">
                <a16:creationId xmlns:a16="http://schemas.microsoft.com/office/drawing/2014/main" id="{73525624-0956-6F7D-1C55-0F59DB9492E0}"/>
              </a:ext>
            </a:extLst>
          </p:cNvPr>
          <p:cNvPicPr>
            <a:picLocks noChangeAspect="1"/>
          </p:cNvPicPr>
          <p:nvPr/>
        </p:nvPicPr>
        <p:blipFill>
          <a:blip r:embed="rId6"/>
          <a:stretch>
            <a:fillRect/>
          </a:stretch>
        </p:blipFill>
        <p:spPr>
          <a:xfrm>
            <a:off x="9449830" y="2014714"/>
            <a:ext cx="2451100" cy="1066800"/>
          </a:xfrm>
          <a:prstGeom prst="rect">
            <a:avLst/>
          </a:prstGeom>
        </p:spPr>
      </p:pic>
    </p:spTree>
    <p:extLst>
      <p:ext uri="{BB962C8B-B14F-4D97-AF65-F5344CB8AC3E}">
        <p14:creationId xmlns:p14="http://schemas.microsoft.com/office/powerpoint/2010/main" val="555507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F462-55D9-2022-CD81-30A34A00F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376DE-2201-2D4A-12BC-B95DE803BF86}"/>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B880A7D2-DC6D-8B10-0AAC-F8D2E80C40A4}"/>
              </a:ext>
            </a:extLst>
          </p:cNvPr>
          <p:cNvSpPr>
            <a:spLocks noGrp="1"/>
          </p:cNvSpPr>
          <p:nvPr>
            <p:ph type="sldNum" sz="quarter" idx="12"/>
          </p:nvPr>
        </p:nvSpPr>
        <p:spPr/>
        <p:txBody>
          <a:bodyPr/>
          <a:lstStyle/>
          <a:p>
            <a:fld id="{333C334C-EEBF-C243-9495-549DE4F20D72}" type="slidenum">
              <a:rPr lang="en-US" smtClean="0"/>
              <a:pPr/>
              <a:t>15</a:t>
            </a:fld>
            <a:endParaRPr lang="en-US"/>
          </a:p>
        </p:txBody>
      </p:sp>
      <p:pic>
        <p:nvPicPr>
          <p:cNvPr id="5" name="Picture 2" descr="Image">
            <a:extLst>
              <a:ext uri="{FF2B5EF4-FFF2-40B4-BE49-F238E27FC236}">
                <a16:creationId xmlns:a16="http://schemas.microsoft.com/office/drawing/2014/main" id="{D4817570-1BC9-6020-880E-91E7270060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71A7BD3-3F65-8ACA-71F2-BEB6AB5773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A3CD6-A71E-98B5-4327-FE984751507E}"/>
              </a:ext>
            </a:extLst>
          </p:cNvPr>
          <p:cNvSpPr txBox="1"/>
          <p:nvPr/>
        </p:nvSpPr>
        <p:spPr>
          <a:xfrm>
            <a:off x="117434" y="1475625"/>
            <a:ext cx="6369864" cy="5262979"/>
          </a:xfrm>
          <a:prstGeom prst="rect">
            <a:avLst/>
          </a:prstGeom>
          <a:noFill/>
        </p:spPr>
        <p:txBody>
          <a:bodyPr wrap="square" rtlCol="0">
            <a:spAutoFit/>
          </a:bodyPr>
          <a:lstStyle/>
          <a:p>
            <a:r>
              <a:rPr lang="en-US" sz="2800" dirty="0"/>
              <a:t>In a few seconds the quantum computer finds the same solution the </a:t>
            </a:r>
            <a:r>
              <a:rPr lang="en-US" sz="2800" dirty="0" err="1"/>
              <a:t>Gurobi</a:t>
            </a:r>
            <a:r>
              <a:rPr lang="en-US" sz="2800" dirty="0"/>
              <a:t> (classical) solver finds in 8 hours. </a:t>
            </a:r>
          </a:p>
          <a:p>
            <a:endParaRPr lang="en-US" sz="2800" dirty="0"/>
          </a:p>
          <a:p>
            <a:endParaRPr lang="en-US" sz="2800" dirty="0"/>
          </a:p>
          <a:p>
            <a:r>
              <a:rPr lang="en-US" sz="2800" dirty="0"/>
              <a:t>* The quantum algorithm complexity is essentially independent of the number of satellites in the optimization while the classical algorithm is exponential. </a:t>
            </a:r>
            <a:r>
              <a:rPr lang="en-US" sz="2800" u="sng" dirty="0"/>
              <a:t>NEED to use quantum computer for constellations with thousands of LEO satellites. (Edges are expensive)</a:t>
            </a:r>
          </a:p>
        </p:txBody>
      </p:sp>
      <p:pic>
        <p:nvPicPr>
          <p:cNvPr id="11" name="Picture 10" descr="A graph of a graph showing the number of satellites&#10;&#10;AI-generated content may be incorrect.">
            <a:extLst>
              <a:ext uri="{FF2B5EF4-FFF2-40B4-BE49-F238E27FC236}">
                <a16:creationId xmlns:a16="http://schemas.microsoft.com/office/drawing/2014/main" id="{05015DA2-4C7B-AB35-FBA6-D691D09908E0}"/>
              </a:ext>
            </a:extLst>
          </p:cNvPr>
          <p:cNvPicPr>
            <a:picLocks noChangeAspect="1"/>
          </p:cNvPicPr>
          <p:nvPr/>
        </p:nvPicPr>
        <p:blipFill>
          <a:blip r:embed="rId4"/>
          <a:stretch>
            <a:fillRect/>
          </a:stretch>
        </p:blipFill>
        <p:spPr>
          <a:xfrm>
            <a:off x="6857009" y="4276365"/>
            <a:ext cx="4826000" cy="2374900"/>
          </a:xfrm>
          <a:prstGeom prst="rect">
            <a:avLst/>
          </a:prstGeom>
        </p:spPr>
      </p:pic>
      <p:pic>
        <p:nvPicPr>
          <p:cNvPr id="7" name="Picture 6" descr="A graph with a red line&#10;&#10;AI-generated content may be incorrect.">
            <a:extLst>
              <a:ext uri="{FF2B5EF4-FFF2-40B4-BE49-F238E27FC236}">
                <a16:creationId xmlns:a16="http://schemas.microsoft.com/office/drawing/2014/main" id="{55948AA3-036B-D8A1-8BDF-E12179D10747}"/>
              </a:ext>
            </a:extLst>
          </p:cNvPr>
          <p:cNvPicPr>
            <a:picLocks noChangeAspect="1"/>
          </p:cNvPicPr>
          <p:nvPr/>
        </p:nvPicPr>
        <p:blipFill>
          <a:blip r:embed="rId5"/>
          <a:stretch>
            <a:fillRect/>
          </a:stretch>
        </p:blipFill>
        <p:spPr>
          <a:xfrm>
            <a:off x="6959021" y="1136495"/>
            <a:ext cx="4864171" cy="2970619"/>
          </a:xfrm>
          <a:prstGeom prst="rect">
            <a:avLst/>
          </a:prstGeom>
        </p:spPr>
      </p:pic>
      <p:pic>
        <p:nvPicPr>
          <p:cNvPr id="13" name="Picture 12" descr="A graph with a red line&#10;&#10;AI-generated content may be incorrect.">
            <a:extLst>
              <a:ext uri="{FF2B5EF4-FFF2-40B4-BE49-F238E27FC236}">
                <a16:creationId xmlns:a16="http://schemas.microsoft.com/office/drawing/2014/main" id="{ECC80987-8FD3-90D6-338F-7D6F45280D82}"/>
              </a:ext>
            </a:extLst>
          </p:cNvPr>
          <p:cNvPicPr>
            <a:picLocks noChangeAspect="1"/>
          </p:cNvPicPr>
          <p:nvPr/>
        </p:nvPicPr>
        <p:blipFill>
          <a:blip r:embed="rId5"/>
          <a:stretch>
            <a:fillRect/>
          </a:stretch>
        </p:blipFill>
        <p:spPr>
          <a:xfrm>
            <a:off x="6892947" y="1136654"/>
            <a:ext cx="4864171" cy="2970619"/>
          </a:xfrm>
          <a:prstGeom prst="rect">
            <a:avLst/>
          </a:prstGeom>
        </p:spPr>
      </p:pic>
    </p:spTree>
    <p:extLst>
      <p:ext uri="{BB962C8B-B14F-4D97-AF65-F5344CB8AC3E}">
        <p14:creationId xmlns:p14="http://schemas.microsoft.com/office/powerpoint/2010/main" val="205559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956A8-1588-CF0F-A543-D18206D6D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77357-8030-F15E-E9B9-4A076103BC86}"/>
              </a:ext>
            </a:extLst>
          </p:cNvPr>
          <p:cNvSpPr>
            <a:spLocks noGrp="1"/>
          </p:cNvSpPr>
          <p:nvPr>
            <p:ph type="title"/>
          </p:nvPr>
        </p:nvSpPr>
        <p:spPr/>
        <p:txBody>
          <a:bodyPr/>
          <a:lstStyle/>
          <a:p>
            <a:r>
              <a:rPr lang="en-US" dirty="0"/>
              <a:t>Your problem on a Quantum Annealer</a:t>
            </a:r>
          </a:p>
        </p:txBody>
      </p:sp>
      <p:sp>
        <p:nvSpPr>
          <p:cNvPr id="3" name="Content Placeholder 2">
            <a:extLst>
              <a:ext uri="{FF2B5EF4-FFF2-40B4-BE49-F238E27FC236}">
                <a16:creationId xmlns:a16="http://schemas.microsoft.com/office/drawing/2014/main" id="{32695F25-9843-704F-A409-6F65EE166FE5}"/>
              </a:ext>
            </a:extLst>
          </p:cNvPr>
          <p:cNvSpPr>
            <a:spLocks noGrp="1"/>
          </p:cNvSpPr>
          <p:nvPr>
            <p:ph idx="1"/>
          </p:nvPr>
        </p:nvSpPr>
        <p:spPr>
          <a:xfrm>
            <a:off x="78967" y="960119"/>
            <a:ext cx="6017033" cy="6046161"/>
          </a:xfrm>
        </p:spPr>
        <p:txBody>
          <a:bodyPr>
            <a:normAutofit/>
          </a:bodyPr>
          <a:lstStyle/>
          <a:p>
            <a:pPr marL="0" indent="0">
              <a:buNone/>
            </a:pPr>
            <a:r>
              <a:rPr lang="en-US" dirty="0"/>
              <a:t>1. Discretize it: Can your problem be written as a sequence of discrete possibilities. (ex. Constellation task planning, routing, onboard sensors, etc.).</a:t>
            </a:r>
          </a:p>
          <a:p>
            <a:pPr marL="0" indent="0">
              <a:buNone/>
            </a:pPr>
            <a:endParaRPr lang="en-US" dirty="0"/>
          </a:p>
          <a:p>
            <a:pPr marL="0" indent="0">
              <a:buNone/>
            </a:pPr>
            <a:r>
              <a:rPr lang="en-US" dirty="0"/>
              <a:t>2. Formulate as weighted, non-directed graph problem. (i.e. which edges are good)</a:t>
            </a:r>
          </a:p>
          <a:p>
            <a:pPr marL="0" indent="0">
              <a:buNone/>
            </a:pPr>
            <a:endParaRPr lang="en-US" dirty="0"/>
          </a:p>
          <a:p>
            <a:pPr marL="0" indent="0">
              <a:buNone/>
            </a:pPr>
            <a:r>
              <a:rPr lang="en-US" dirty="0">
                <a:sym typeface="Wingdings" pitchFamily="2" charset="2"/>
              </a:rPr>
              <a:t> Quantum Computer is good if your problem looks like a graph and is a combinatorial nightmare.</a:t>
            </a:r>
            <a:endParaRPr lang="en-US" dirty="0"/>
          </a:p>
        </p:txBody>
      </p:sp>
      <p:sp>
        <p:nvSpPr>
          <p:cNvPr id="4" name="Slide Number Placeholder 3">
            <a:extLst>
              <a:ext uri="{FF2B5EF4-FFF2-40B4-BE49-F238E27FC236}">
                <a16:creationId xmlns:a16="http://schemas.microsoft.com/office/drawing/2014/main" id="{9BD4A915-2006-E5F9-0F18-8BC5ABBC5DBC}"/>
              </a:ext>
            </a:extLst>
          </p:cNvPr>
          <p:cNvSpPr>
            <a:spLocks noGrp="1"/>
          </p:cNvSpPr>
          <p:nvPr>
            <p:ph type="sldNum" sz="quarter" idx="12"/>
          </p:nvPr>
        </p:nvSpPr>
        <p:spPr/>
        <p:txBody>
          <a:bodyPr/>
          <a:lstStyle/>
          <a:p>
            <a:fld id="{333C334C-EEBF-C243-9495-549DE4F20D72}" type="slidenum">
              <a:rPr lang="en-US" smtClean="0"/>
              <a:pPr/>
              <a:t>16</a:t>
            </a:fld>
            <a:endParaRPr lang="en-US"/>
          </a:p>
        </p:txBody>
      </p:sp>
      <p:pic>
        <p:nvPicPr>
          <p:cNvPr id="5" name="Picture 2" descr="Image">
            <a:extLst>
              <a:ext uri="{FF2B5EF4-FFF2-40B4-BE49-F238E27FC236}">
                <a16:creationId xmlns:a16="http://schemas.microsoft.com/office/drawing/2014/main" id="{F4AEBECA-5E60-8DC7-34FF-968C845D8D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17BED35-0772-EA77-C0C7-1B3C520D4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ractical Use of D-Wave Quantum Annealing | NextBigFuture.com">
            <a:extLst>
              <a:ext uri="{FF2B5EF4-FFF2-40B4-BE49-F238E27FC236}">
                <a16:creationId xmlns:a16="http://schemas.microsoft.com/office/drawing/2014/main" id="{8342E07B-505A-200B-C0E6-6B199F399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806" y="2159136"/>
            <a:ext cx="5262454" cy="288612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126,293 Confused Person Stock Photos ...">
            <a:extLst>
              <a:ext uri="{FF2B5EF4-FFF2-40B4-BE49-F238E27FC236}">
                <a16:creationId xmlns:a16="http://schemas.microsoft.com/office/drawing/2014/main" id="{D9FAFD8A-D621-6DA0-9C52-79850C442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1602" y="1133418"/>
            <a:ext cx="1997099" cy="132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19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DB941-B500-13EC-F560-E18C47E79C10}"/>
            </a:ext>
          </a:extLst>
        </p:cNvPr>
        <p:cNvGrpSpPr/>
        <p:nvPr/>
      </p:nvGrpSpPr>
      <p:grpSpPr>
        <a:xfrm>
          <a:off x="0" y="0"/>
          <a:ext cx="0" cy="0"/>
          <a:chOff x="0" y="0"/>
          <a:chExt cx="0" cy="0"/>
        </a:xfrm>
      </p:grpSpPr>
      <p:pic>
        <p:nvPicPr>
          <p:cNvPr id="3" name="Picture 2" descr="A building with a lawn in front of it&#10;&#10;AI-generated content may be incorrect.">
            <a:extLst>
              <a:ext uri="{FF2B5EF4-FFF2-40B4-BE49-F238E27FC236}">
                <a16:creationId xmlns:a16="http://schemas.microsoft.com/office/drawing/2014/main" id="{89A501C2-8652-A308-4427-3BFDC3967E90}"/>
              </a:ext>
            </a:extLst>
          </p:cNvPr>
          <p:cNvPicPr>
            <a:picLocks noChangeAspect="1"/>
          </p:cNvPicPr>
          <p:nvPr/>
        </p:nvPicPr>
        <p:blipFill>
          <a:blip r:embed="rId2">
            <a:alphaModFix amt="45000"/>
          </a:blip>
          <a:stretch>
            <a:fillRect/>
          </a:stretch>
        </p:blipFill>
        <p:spPr>
          <a:xfrm>
            <a:off x="-10004" y="1822383"/>
            <a:ext cx="12202004" cy="5040935"/>
          </a:xfrm>
          <a:prstGeom prst="rect">
            <a:avLst/>
          </a:prstGeom>
        </p:spPr>
      </p:pic>
      <p:sp>
        <p:nvSpPr>
          <p:cNvPr id="8" name="Rectangle 7">
            <a:extLst>
              <a:ext uri="{FF2B5EF4-FFF2-40B4-BE49-F238E27FC236}">
                <a16:creationId xmlns:a16="http://schemas.microsoft.com/office/drawing/2014/main" id="{77578331-DE4F-C024-F5BA-5C813143F565}"/>
              </a:ext>
            </a:extLst>
          </p:cNvPr>
          <p:cNvSpPr/>
          <p:nvPr/>
        </p:nvSpPr>
        <p:spPr>
          <a:xfrm>
            <a:off x="0" y="0"/>
            <a:ext cx="12192000" cy="25974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410ED-ED24-70B2-F852-8EE71B33155B}"/>
              </a:ext>
            </a:extLst>
          </p:cNvPr>
          <p:cNvSpPr>
            <a:spLocks noGrp="1"/>
          </p:cNvSpPr>
          <p:nvPr>
            <p:ph type="ctrTitle"/>
          </p:nvPr>
        </p:nvSpPr>
        <p:spPr>
          <a:xfrm>
            <a:off x="0" y="16198"/>
            <a:ext cx="8884509" cy="2581228"/>
          </a:xfrm>
        </p:spPr>
        <p:txBody>
          <a:bodyPr>
            <a:noAutofit/>
          </a:bodyPr>
          <a:lstStyle/>
          <a:p>
            <a:r>
              <a:rPr lang="en-US" sz="2400" dirty="0">
                <a:solidFill>
                  <a:srgbClr val="CFB87C"/>
                </a:solidFill>
              </a:rPr>
              <a:t>Thank you!</a:t>
            </a:r>
            <a:br>
              <a:rPr lang="en-US" sz="2400" dirty="0">
                <a:solidFill>
                  <a:srgbClr val="CFB87C"/>
                </a:solidFill>
              </a:rPr>
            </a:br>
            <a:br>
              <a:rPr lang="en-US" sz="2400" dirty="0">
                <a:solidFill>
                  <a:srgbClr val="CFB87C"/>
                </a:solidFill>
              </a:rPr>
            </a:br>
            <a:br>
              <a:rPr lang="en-US" sz="2400" dirty="0">
                <a:solidFill>
                  <a:srgbClr val="CFB87C"/>
                </a:solidFill>
              </a:rPr>
            </a:br>
            <a:br>
              <a:rPr lang="en-US" sz="2400" dirty="0">
                <a:solidFill>
                  <a:srgbClr val="CFB87C"/>
                </a:solidFill>
              </a:rPr>
            </a:br>
            <a:br>
              <a:rPr lang="en-US" sz="2400" dirty="0">
                <a:solidFill>
                  <a:srgbClr val="CFB87C"/>
                </a:solidFill>
              </a:rPr>
            </a:br>
            <a:endParaRPr lang="en-US" sz="2400" dirty="0">
              <a:solidFill>
                <a:srgbClr val="CFB87C"/>
              </a:solidFill>
            </a:endParaRPr>
          </a:p>
        </p:txBody>
      </p:sp>
      <p:sp>
        <p:nvSpPr>
          <p:cNvPr id="4" name="Slide Number Placeholder 3">
            <a:extLst>
              <a:ext uri="{FF2B5EF4-FFF2-40B4-BE49-F238E27FC236}">
                <a16:creationId xmlns:a16="http://schemas.microsoft.com/office/drawing/2014/main" id="{6D8DDA4D-AB0E-F18D-2BAE-BCA94D39FE7A}"/>
              </a:ext>
            </a:extLst>
          </p:cNvPr>
          <p:cNvSpPr>
            <a:spLocks noGrp="1"/>
          </p:cNvSpPr>
          <p:nvPr>
            <p:ph type="sldNum" sz="quarter" idx="12"/>
          </p:nvPr>
        </p:nvSpPr>
        <p:spPr/>
        <p:txBody>
          <a:bodyPr/>
          <a:lstStyle/>
          <a:p>
            <a:fld id="{333C334C-EEBF-C243-9495-549DE4F20D72}" type="slidenum">
              <a:rPr lang="en-US" smtClean="0"/>
              <a:t>17</a:t>
            </a:fld>
            <a:endParaRPr lang="en-US"/>
          </a:p>
        </p:txBody>
      </p:sp>
      <p:pic>
        <p:nvPicPr>
          <p:cNvPr id="9" name="Picture 2" descr="Image">
            <a:extLst>
              <a:ext uri="{FF2B5EF4-FFF2-40B4-BE49-F238E27FC236}">
                <a16:creationId xmlns:a16="http://schemas.microsoft.com/office/drawing/2014/main" id="{A740851C-65DE-E597-1173-A0B4A82123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0" t="9500" r="16280" b="9500"/>
          <a:stretch/>
        </p:blipFill>
        <p:spPr bwMode="auto">
          <a:xfrm>
            <a:off x="10413442" y="16197"/>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6EA00FA-8765-D198-707D-323F1785AE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216"/>
          <a:stretch/>
        </p:blipFill>
        <p:spPr bwMode="auto">
          <a:xfrm>
            <a:off x="11318698" y="16197"/>
            <a:ext cx="835203" cy="82296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D51D8EC4-F799-A727-281B-6E844112419F}"/>
              </a:ext>
            </a:extLst>
          </p:cNvPr>
          <p:cNvSpPr>
            <a:spLocks noGrp="1"/>
          </p:cNvSpPr>
          <p:nvPr>
            <p:ph type="subTitle" idx="1"/>
          </p:nvPr>
        </p:nvSpPr>
        <p:spPr>
          <a:xfrm>
            <a:off x="0" y="2613624"/>
            <a:ext cx="12191999" cy="4228178"/>
          </a:xfrm>
        </p:spPr>
        <p:txBody>
          <a:bodyPr>
            <a:normAutofit/>
          </a:bodyPr>
          <a:lstStyle/>
          <a:p>
            <a:pPr algn="l"/>
            <a:r>
              <a:rPr lang="en-US" dirty="0"/>
              <a:t>Reference: Quantum Annealing-Based Algorithm for Efficient Coalition Formation Among LEO Satellites, Venkatesh, Supreeth and others (2024)</a:t>
            </a:r>
          </a:p>
        </p:txBody>
      </p:sp>
    </p:spTree>
    <p:extLst>
      <p:ext uri="{BB962C8B-B14F-4D97-AF65-F5344CB8AC3E}">
        <p14:creationId xmlns:p14="http://schemas.microsoft.com/office/powerpoint/2010/main" val="369551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84F-9E1C-AEEA-4ADB-353D0E6A54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B7B49-0819-78AA-EAA1-F85B23DB05E8}"/>
              </a:ext>
            </a:extLst>
          </p:cNvPr>
          <p:cNvSpPr>
            <a:spLocks noGrp="1"/>
          </p:cNvSpPr>
          <p:nvPr>
            <p:ph type="title"/>
          </p:nvPr>
        </p:nvSpPr>
        <p:spPr/>
        <p:txBody>
          <a:bodyPr/>
          <a:lstStyle/>
          <a:p>
            <a:r>
              <a:rPr lang="en-US" dirty="0"/>
              <a:t>What the heck?</a:t>
            </a:r>
          </a:p>
        </p:txBody>
      </p:sp>
      <p:pic>
        <p:nvPicPr>
          <p:cNvPr id="9" name="Content Placeholder 8" descr="A close-up of a document&#10;&#10;AI-generated content may be incorrect.">
            <a:extLst>
              <a:ext uri="{FF2B5EF4-FFF2-40B4-BE49-F238E27FC236}">
                <a16:creationId xmlns:a16="http://schemas.microsoft.com/office/drawing/2014/main" id="{E462942D-E9D5-B26B-FE4A-4E7E2414AC2C}"/>
              </a:ext>
            </a:extLst>
          </p:cNvPr>
          <p:cNvPicPr>
            <a:picLocks noGrp="1" noChangeAspect="1"/>
          </p:cNvPicPr>
          <p:nvPr>
            <p:ph idx="1"/>
          </p:nvPr>
        </p:nvPicPr>
        <p:blipFill>
          <a:blip r:embed="rId2"/>
          <a:stretch>
            <a:fillRect/>
          </a:stretch>
        </p:blipFill>
        <p:spPr>
          <a:xfrm>
            <a:off x="6452679" y="2542513"/>
            <a:ext cx="5370513" cy="2182637"/>
          </a:xfrm>
          <a:prstGeom prst="rect">
            <a:avLst/>
          </a:prstGeom>
          <a:ln w="28575">
            <a:solidFill>
              <a:srgbClr val="FF0000"/>
            </a:solidFill>
            <a:prstDash val="lgDash"/>
          </a:ln>
        </p:spPr>
      </p:pic>
      <p:sp>
        <p:nvSpPr>
          <p:cNvPr id="4" name="Slide Number Placeholder 3">
            <a:extLst>
              <a:ext uri="{FF2B5EF4-FFF2-40B4-BE49-F238E27FC236}">
                <a16:creationId xmlns:a16="http://schemas.microsoft.com/office/drawing/2014/main" id="{ED44C1EF-34FF-2590-892E-1C89CDA5F263}"/>
              </a:ext>
            </a:extLst>
          </p:cNvPr>
          <p:cNvSpPr>
            <a:spLocks noGrp="1"/>
          </p:cNvSpPr>
          <p:nvPr>
            <p:ph type="sldNum" sz="quarter" idx="12"/>
          </p:nvPr>
        </p:nvSpPr>
        <p:spPr/>
        <p:txBody>
          <a:bodyPr/>
          <a:lstStyle/>
          <a:p>
            <a:fld id="{333C334C-EEBF-C243-9495-549DE4F20D72}" type="slidenum">
              <a:rPr lang="en-US" smtClean="0"/>
              <a:pPr/>
              <a:t>2</a:t>
            </a:fld>
            <a:endParaRPr lang="en-US"/>
          </a:p>
        </p:txBody>
      </p:sp>
      <p:pic>
        <p:nvPicPr>
          <p:cNvPr id="5" name="Picture 2" descr="Image">
            <a:extLst>
              <a:ext uri="{FF2B5EF4-FFF2-40B4-BE49-F238E27FC236}">
                <a16:creationId xmlns:a16="http://schemas.microsoft.com/office/drawing/2014/main" id="{C80FFA4C-CF3D-4954-D5F8-69B924E143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280B8AF-592D-D1A1-1FF7-4158B8D9C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FC17D1-7936-0DB9-B848-9B62CEBCA801}"/>
              </a:ext>
            </a:extLst>
          </p:cNvPr>
          <p:cNvSpPr txBox="1"/>
          <p:nvPr/>
        </p:nvSpPr>
        <p:spPr>
          <a:xfrm>
            <a:off x="368808" y="1042491"/>
            <a:ext cx="5500651" cy="5262979"/>
          </a:xfrm>
          <a:prstGeom prst="rect">
            <a:avLst/>
          </a:prstGeom>
          <a:noFill/>
        </p:spPr>
        <p:txBody>
          <a:bodyPr wrap="square" rtlCol="0">
            <a:spAutoFit/>
          </a:bodyPr>
          <a:lstStyle/>
          <a:p>
            <a:r>
              <a:rPr lang="en-US" sz="2400" dirty="0"/>
              <a:t>• AI is boring now… everyone does it. (kidding, </a:t>
            </a:r>
            <a:r>
              <a:rPr lang="en-US" sz="2400" dirty="0" err="1"/>
              <a:t>sorta</a:t>
            </a:r>
            <a:r>
              <a:rPr lang="en-US" sz="2400" dirty="0"/>
              <a:t>)</a:t>
            </a:r>
          </a:p>
          <a:p>
            <a:endParaRPr lang="en-US" sz="2400" dirty="0"/>
          </a:p>
          <a:p>
            <a:r>
              <a:rPr lang="en-US" sz="2400" dirty="0"/>
              <a:t>• I told Dan about this paper and he told me to it would be a good </a:t>
            </a:r>
            <a:r>
              <a:rPr lang="en-US" sz="2400" dirty="0" err="1"/>
              <a:t>astroseminar</a:t>
            </a:r>
            <a:r>
              <a:rPr lang="en-US" sz="2400" dirty="0"/>
              <a:t>.</a:t>
            </a:r>
          </a:p>
          <a:p>
            <a:endParaRPr lang="en-US" sz="2400" dirty="0"/>
          </a:p>
          <a:p>
            <a:r>
              <a:rPr lang="en-US" sz="2400" dirty="0"/>
              <a:t>• IDEA: There is a much better way to run optimization. (involving quantum computers)</a:t>
            </a:r>
          </a:p>
          <a:p>
            <a:endParaRPr lang="en-US" sz="2400" dirty="0"/>
          </a:p>
          <a:p>
            <a:r>
              <a:rPr lang="en-US" sz="2400" dirty="0"/>
              <a:t>• Caveat: You need to formulate your optimization problem in specific graph structure. (Always possible for discrete problems but may be some effort)</a:t>
            </a:r>
          </a:p>
        </p:txBody>
      </p:sp>
    </p:spTree>
    <p:extLst>
      <p:ext uri="{BB962C8B-B14F-4D97-AF65-F5344CB8AC3E}">
        <p14:creationId xmlns:p14="http://schemas.microsoft.com/office/powerpoint/2010/main" val="222068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8F7DE-D1C0-45D6-E745-BF6CD6128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AAA67-13CC-B42B-1C10-EB0F660F2890}"/>
              </a:ext>
            </a:extLst>
          </p:cNvPr>
          <p:cNvSpPr>
            <a:spLocks noGrp="1"/>
          </p:cNvSpPr>
          <p:nvPr>
            <p:ph type="title"/>
          </p:nvPr>
        </p:nvSpPr>
        <p:spPr/>
        <p:txBody>
          <a:bodyPr/>
          <a:lstStyle/>
          <a:p>
            <a:r>
              <a:rPr lang="en-US" dirty="0"/>
              <a:t>Annealing (The real one)</a:t>
            </a:r>
          </a:p>
        </p:txBody>
      </p:sp>
      <p:sp>
        <p:nvSpPr>
          <p:cNvPr id="3" name="Content Placeholder 2">
            <a:extLst>
              <a:ext uri="{FF2B5EF4-FFF2-40B4-BE49-F238E27FC236}">
                <a16:creationId xmlns:a16="http://schemas.microsoft.com/office/drawing/2014/main" id="{FAAD02B1-6B84-57BE-DD2C-068C354518E7}"/>
              </a:ext>
            </a:extLst>
          </p:cNvPr>
          <p:cNvSpPr>
            <a:spLocks noGrp="1"/>
          </p:cNvSpPr>
          <p:nvPr>
            <p:ph idx="1"/>
          </p:nvPr>
        </p:nvSpPr>
        <p:spPr>
          <a:xfrm>
            <a:off x="78967" y="960120"/>
            <a:ext cx="6017033" cy="5029200"/>
          </a:xfrm>
        </p:spPr>
        <p:txBody>
          <a:bodyPr>
            <a:normAutofit fontScale="92500" lnSpcReduction="10000"/>
          </a:bodyPr>
          <a:lstStyle/>
          <a:p>
            <a:pPr marL="0" indent="0">
              <a:buNone/>
            </a:pPr>
            <a:r>
              <a:rPr lang="en-US" dirty="0"/>
              <a:t>Thermodynamics: Systems go to equilibrium…</a:t>
            </a:r>
          </a:p>
          <a:p>
            <a:pPr marL="0" indent="0">
              <a:buNone/>
            </a:pPr>
            <a:endParaRPr lang="en-US" dirty="0"/>
          </a:p>
          <a:p>
            <a:pPr marL="0" indent="0">
              <a:buNone/>
            </a:pPr>
            <a:r>
              <a:rPr lang="en-US" dirty="0"/>
              <a:t>What if the equilibrium is over an energy barrier?</a:t>
            </a:r>
          </a:p>
          <a:p>
            <a:pPr marL="0" indent="0">
              <a:buNone/>
            </a:pPr>
            <a:endParaRPr lang="en-US" dirty="0"/>
          </a:p>
          <a:p>
            <a:pPr marL="0" indent="0">
              <a:buNone/>
            </a:pPr>
            <a:r>
              <a:rPr lang="en-US" dirty="0"/>
              <a:t>Need to provide an energy kick over the barrier. </a:t>
            </a:r>
            <a:r>
              <a:rPr lang="en-US" b="1" dirty="0"/>
              <a:t>Typically wait for thermal fluctuations (heat). </a:t>
            </a:r>
          </a:p>
          <a:p>
            <a:pPr marL="0" indent="0">
              <a:buNone/>
            </a:pPr>
            <a:endParaRPr lang="en-US" b="1" dirty="0"/>
          </a:p>
          <a:p>
            <a:pPr marL="0" indent="0">
              <a:buNone/>
            </a:pPr>
            <a:r>
              <a:rPr lang="en-US" dirty="0"/>
              <a:t>Statistical Mechanics: telling you that over time you are most likely to end up at the global minimum.</a:t>
            </a:r>
          </a:p>
        </p:txBody>
      </p:sp>
      <p:sp>
        <p:nvSpPr>
          <p:cNvPr id="4" name="Slide Number Placeholder 3">
            <a:extLst>
              <a:ext uri="{FF2B5EF4-FFF2-40B4-BE49-F238E27FC236}">
                <a16:creationId xmlns:a16="http://schemas.microsoft.com/office/drawing/2014/main" id="{1FBA646A-7B51-75A1-1DA7-6FA67935B307}"/>
              </a:ext>
            </a:extLst>
          </p:cNvPr>
          <p:cNvSpPr>
            <a:spLocks noGrp="1"/>
          </p:cNvSpPr>
          <p:nvPr>
            <p:ph type="sldNum" sz="quarter" idx="12"/>
          </p:nvPr>
        </p:nvSpPr>
        <p:spPr/>
        <p:txBody>
          <a:bodyPr/>
          <a:lstStyle/>
          <a:p>
            <a:fld id="{333C334C-EEBF-C243-9495-549DE4F20D72}" type="slidenum">
              <a:rPr lang="en-US" smtClean="0"/>
              <a:pPr/>
              <a:t>3</a:t>
            </a:fld>
            <a:endParaRPr lang="en-US"/>
          </a:p>
        </p:txBody>
      </p:sp>
      <p:pic>
        <p:nvPicPr>
          <p:cNvPr id="5" name="Picture 2" descr="Image">
            <a:extLst>
              <a:ext uri="{FF2B5EF4-FFF2-40B4-BE49-F238E27FC236}">
                <a16:creationId xmlns:a16="http://schemas.microsoft.com/office/drawing/2014/main" id="{060F3CDE-CE14-1718-03AA-ED3BE8C0E3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6A7D07A-1F32-79C5-19BA-0FA470D097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imulated Annealing - an overview | ScienceDirect Topics">
            <a:extLst>
              <a:ext uri="{FF2B5EF4-FFF2-40B4-BE49-F238E27FC236}">
                <a16:creationId xmlns:a16="http://schemas.microsoft.com/office/drawing/2014/main" id="{464F8ACD-EE14-4A33-8B41-5908C9BC3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225" y="1294396"/>
            <a:ext cx="5647842" cy="3635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92930A-F275-726F-195E-BDED30F878E0}"/>
              </a:ext>
            </a:extLst>
          </p:cNvPr>
          <p:cNvSpPr txBox="1"/>
          <p:nvPr/>
        </p:nvSpPr>
        <p:spPr>
          <a:xfrm>
            <a:off x="6591150" y="5563604"/>
            <a:ext cx="1638451" cy="646331"/>
          </a:xfrm>
          <a:prstGeom prst="rect">
            <a:avLst/>
          </a:prstGeom>
          <a:noFill/>
        </p:spPr>
        <p:txBody>
          <a:bodyPr wrap="square" rtlCol="0">
            <a:spAutoFit/>
          </a:bodyPr>
          <a:lstStyle/>
          <a:p>
            <a:r>
              <a:rPr lang="en-US" dirty="0"/>
              <a:t>Boltzmann Distribution:</a:t>
            </a:r>
          </a:p>
        </p:txBody>
      </p:sp>
      <p:pic>
        <p:nvPicPr>
          <p:cNvPr id="11" name="Picture 10" descr="A black text on a white background&#10;&#10;AI-generated content may be incorrect.">
            <a:extLst>
              <a:ext uri="{FF2B5EF4-FFF2-40B4-BE49-F238E27FC236}">
                <a16:creationId xmlns:a16="http://schemas.microsoft.com/office/drawing/2014/main" id="{72C18374-1973-C853-15AA-93D5C2F4DFF3}"/>
              </a:ext>
            </a:extLst>
          </p:cNvPr>
          <p:cNvPicPr>
            <a:picLocks noChangeAspect="1"/>
          </p:cNvPicPr>
          <p:nvPr/>
        </p:nvPicPr>
        <p:blipFill>
          <a:blip r:embed="rId5"/>
          <a:stretch>
            <a:fillRect/>
          </a:stretch>
        </p:blipFill>
        <p:spPr>
          <a:xfrm>
            <a:off x="8434002" y="5563604"/>
            <a:ext cx="2095500" cy="787400"/>
          </a:xfrm>
          <a:prstGeom prst="rect">
            <a:avLst/>
          </a:prstGeom>
        </p:spPr>
      </p:pic>
      <p:sp>
        <p:nvSpPr>
          <p:cNvPr id="12" name="Left-Right Arrow 11">
            <a:extLst>
              <a:ext uri="{FF2B5EF4-FFF2-40B4-BE49-F238E27FC236}">
                <a16:creationId xmlns:a16="http://schemas.microsoft.com/office/drawing/2014/main" id="{F4347990-372B-25B4-686F-32B6571BAC47}"/>
              </a:ext>
            </a:extLst>
          </p:cNvPr>
          <p:cNvSpPr/>
          <p:nvPr/>
        </p:nvSpPr>
        <p:spPr>
          <a:xfrm>
            <a:off x="7488194" y="3233615"/>
            <a:ext cx="1248033" cy="390769"/>
          </a:xfrm>
          <a:prstGeom prst="lef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HEAT</a:t>
            </a:r>
          </a:p>
        </p:txBody>
      </p:sp>
    </p:spTree>
    <p:extLst>
      <p:ext uri="{BB962C8B-B14F-4D97-AF65-F5344CB8AC3E}">
        <p14:creationId xmlns:p14="http://schemas.microsoft.com/office/powerpoint/2010/main" val="2399881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83343-EB9A-48B9-CF5A-07DC46B13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15A7C-7BA5-D5EF-5A87-40DA8285873F}"/>
              </a:ext>
            </a:extLst>
          </p:cNvPr>
          <p:cNvSpPr>
            <a:spLocks noGrp="1"/>
          </p:cNvSpPr>
          <p:nvPr>
            <p:ph type="title"/>
          </p:nvPr>
        </p:nvSpPr>
        <p:spPr/>
        <p:txBody>
          <a:bodyPr/>
          <a:lstStyle/>
          <a:p>
            <a:r>
              <a:rPr lang="en-US" dirty="0"/>
              <a:t>In the real world…</a:t>
            </a:r>
          </a:p>
        </p:txBody>
      </p:sp>
      <p:sp>
        <p:nvSpPr>
          <p:cNvPr id="4" name="Slide Number Placeholder 3">
            <a:extLst>
              <a:ext uri="{FF2B5EF4-FFF2-40B4-BE49-F238E27FC236}">
                <a16:creationId xmlns:a16="http://schemas.microsoft.com/office/drawing/2014/main" id="{3BDAFDBE-A931-FCE7-6544-4E4CBA95290A}"/>
              </a:ext>
            </a:extLst>
          </p:cNvPr>
          <p:cNvSpPr>
            <a:spLocks noGrp="1"/>
          </p:cNvSpPr>
          <p:nvPr>
            <p:ph type="sldNum" sz="quarter" idx="12"/>
          </p:nvPr>
        </p:nvSpPr>
        <p:spPr/>
        <p:txBody>
          <a:bodyPr/>
          <a:lstStyle/>
          <a:p>
            <a:fld id="{333C334C-EEBF-C243-9495-549DE4F20D72}" type="slidenum">
              <a:rPr lang="en-US" smtClean="0"/>
              <a:pPr/>
              <a:t>4</a:t>
            </a:fld>
            <a:endParaRPr lang="en-US"/>
          </a:p>
        </p:txBody>
      </p:sp>
      <p:pic>
        <p:nvPicPr>
          <p:cNvPr id="5" name="Picture 2" descr="Image">
            <a:extLst>
              <a:ext uri="{FF2B5EF4-FFF2-40B4-BE49-F238E27FC236}">
                <a16:creationId xmlns:a16="http://schemas.microsoft.com/office/drawing/2014/main" id="{2AF10FD7-6808-300E-918C-A2645E0893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05908FC-C33D-AA53-E7B6-539721ED4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actographic Analysis of The Shards of Narsil | ARCCA">
            <a:extLst>
              <a:ext uri="{FF2B5EF4-FFF2-40B4-BE49-F238E27FC236}">
                <a16:creationId xmlns:a16="http://schemas.microsoft.com/office/drawing/2014/main" id="{EDBA45B6-6598-66B7-DA79-1AE65665A73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71000"/>
                    </a14:imgEffect>
                  </a14:imgLayer>
                </a14:imgProps>
              </a:ext>
              <a:ext uri="{28A0092B-C50C-407E-A947-70E740481C1C}">
                <a14:useLocalDpi xmlns:a14="http://schemas.microsoft.com/office/drawing/2010/main" val="0"/>
              </a:ext>
            </a:extLst>
          </a:blip>
          <a:srcRect/>
          <a:stretch>
            <a:fillRect/>
          </a:stretch>
        </p:blipFill>
        <p:spPr bwMode="auto">
          <a:xfrm>
            <a:off x="0" y="914400"/>
            <a:ext cx="6096000" cy="25304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Reforging of Narsil - Tolkien Gateway">
            <a:extLst>
              <a:ext uri="{FF2B5EF4-FFF2-40B4-BE49-F238E27FC236}">
                <a16:creationId xmlns:a16="http://schemas.microsoft.com/office/drawing/2014/main" id="{CDF44718-A423-BB09-7F2B-2A24C1686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71" y="2623940"/>
            <a:ext cx="5199036" cy="2164099"/>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A3B29DF4-543F-969B-CD10-86984A052561}"/>
              </a:ext>
            </a:extLst>
          </p:cNvPr>
          <p:cNvSpPr/>
          <p:nvPr/>
        </p:nvSpPr>
        <p:spPr>
          <a:xfrm rot="8029345">
            <a:off x="3316223" y="3357962"/>
            <a:ext cx="1668162" cy="34249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D3F4FFD-AF59-EAA9-E05C-5DEE41EBFF29}"/>
              </a:ext>
            </a:extLst>
          </p:cNvPr>
          <p:cNvSpPr txBox="1"/>
          <p:nvPr/>
        </p:nvSpPr>
        <p:spPr>
          <a:xfrm rot="2600294">
            <a:off x="2486879" y="4547352"/>
            <a:ext cx="2902364" cy="830997"/>
          </a:xfrm>
          <a:prstGeom prst="rect">
            <a:avLst/>
          </a:prstGeom>
          <a:noFill/>
        </p:spPr>
        <p:txBody>
          <a:bodyPr wrap="square" rtlCol="0">
            <a:spAutoFit/>
          </a:bodyPr>
          <a:lstStyle/>
          <a:p>
            <a:r>
              <a:rPr lang="en-US" sz="2400" dirty="0">
                <a:solidFill>
                  <a:schemeClr val="bg1"/>
                </a:solidFill>
              </a:rPr>
              <a:t>Improved (Elvish) Annealing</a:t>
            </a:r>
          </a:p>
        </p:txBody>
      </p:sp>
      <p:pic>
        <p:nvPicPr>
          <p:cNvPr id="2054" name="Picture 6" descr="Lord Of The Rings: The Truth About Aragorn's Sword, Anduril">
            <a:extLst>
              <a:ext uri="{FF2B5EF4-FFF2-40B4-BE49-F238E27FC236}">
                <a16:creationId xmlns:a16="http://schemas.microsoft.com/office/drawing/2014/main" id="{746D8283-3B0B-E722-C70D-AA67BA86CF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8" y="4497859"/>
            <a:ext cx="4110777" cy="2314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16780A-8C6E-194B-8A69-0A8A093D227F}"/>
              </a:ext>
            </a:extLst>
          </p:cNvPr>
          <p:cNvSpPr txBox="1"/>
          <p:nvPr/>
        </p:nvSpPr>
        <p:spPr>
          <a:xfrm>
            <a:off x="7060019" y="1201479"/>
            <a:ext cx="4710236" cy="1200329"/>
          </a:xfrm>
          <a:prstGeom prst="rect">
            <a:avLst/>
          </a:prstGeom>
          <a:noFill/>
        </p:spPr>
        <p:txBody>
          <a:bodyPr wrap="square" rtlCol="0">
            <a:spAutoFit/>
          </a:bodyPr>
          <a:lstStyle/>
          <a:p>
            <a:pPr marL="342900" indent="-342900">
              <a:buAutoNum type="arabicPeriod"/>
            </a:pPr>
            <a:r>
              <a:rPr lang="en-US" dirty="0"/>
              <a:t>Sauron breaks your fragile sword.</a:t>
            </a:r>
          </a:p>
          <a:p>
            <a:pPr marL="342900" indent="-342900">
              <a:buAutoNum type="arabicPeriod"/>
            </a:pPr>
            <a:r>
              <a:rPr lang="en-US" dirty="0"/>
              <a:t>Heat up the bent, broken, fragile metal.</a:t>
            </a:r>
          </a:p>
          <a:p>
            <a:pPr marL="342900" indent="-342900">
              <a:buAutoNum type="arabicPeriod"/>
            </a:pPr>
            <a:r>
              <a:rPr lang="en-US" dirty="0"/>
              <a:t>Cool atoms slowly – atoms settle into very strong lattice – </a:t>
            </a:r>
            <a:r>
              <a:rPr lang="en-US" b="1" dirty="0"/>
              <a:t>Global Minimum State</a:t>
            </a:r>
          </a:p>
        </p:txBody>
      </p:sp>
    </p:spTree>
    <p:extLst>
      <p:ext uri="{BB962C8B-B14F-4D97-AF65-F5344CB8AC3E}">
        <p14:creationId xmlns:p14="http://schemas.microsoft.com/office/powerpoint/2010/main" val="196208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FE890-CA8F-09DA-5AA9-60AB9AE1C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5A720-F4B9-8F5D-D1B9-93E1D8E7ABC0}"/>
              </a:ext>
            </a:extLst>
          </p:cNvPr>
          <p:cNvSpPr>
            <a:spLocks noGrp="1"/>
          </p:cNvSpPr>
          <p:nvPr>
            <p:ph type="title"/>
          </p:nvPr>
        </p:nvSpPr>
        <p:spPr/>
        <p:txBody>
          <a:bodyPr/>
          <a:lstStyle/>
          <a:p>
            <a:r>
              <a:rPr lang="en-US" dirty="0"/>
              <a:t>Simulated Annealing</a:t>
            </a:r>
          </a:p>
        </p:txBody>
      </p:sp>
      <p:sp>
        <p:nvSpPr>
          <p:cNvPr id="3" name="Content Placeholder 2">
            <a:extLst>
              <a:ext uri="{FF2B5EF4-FFF2-40B4-BE49-F238E27FC236}">
                <a16:creationId xmlns:a16="http://schemas.microsoft.com/office/drawing/2014/main" id="{9B4500FB-47FE-94C1-C5A0-031784761F6C}"/>
              </a:ext>
            </a:extLst>
          </p:cNvPr>
          <p:cNvSpPr>
            <a:spLocks noGrp="1"/>
          </p:cNvSpPr>
          <p:nvPr>
            <p:ph idx="1"/>
          </p:nvPr>
        </p:nvSpPr>
        <p:spPr>
          <a:xfrm>
            <a:off x="78967" y="960120"/>
            <a:ext cx="11499889" cy="5029200"/>
          </a:xfrm>
        </p:spPr>
        <p:txBody>
          <a:bodyPr>
            <a:normAutofit lnSpcReduction="10000"/>
          </a:bodyPr>
          <a:lstStyle/>
          <a:p>
            <a:pPr>
              <a:buFontTx/>
              <a:buChar char="-"/>
            </a:pPr>
            <a:r>
              <a:rPr lang="en-US" dirty="0"/>
              <a:t>You can (and might already) anneal too! </a:t>
            </a:r>
            <a:r>
              <a:rPr lang="en-US" i="1" dirty="0"/>
              <a:t>(This is slower than Convex Optimization but is one of the better ways to find a </a:t>
            </a:r>
            <a:r>
              <a:rPr lang="en-US" i="1" u="sng" dirty="0"/>
              <a:t>global minimum for non-convex problems</a:t>
            </a:r>
            <a:r>
              <a:rPr lang="en-US" i="1" dirty="0"/>
              <a:t>)</a:t>
            </a:r>
          </a:p>
          <a:p>
            <a:pPr marL="0" indent="0">
              <a:buNone/>
            </a:pPr>
            <a:endParaRPr lang="en-US" dirty="0"/>
          </a:p>
          <a:p>
            <a:pPr marL="0" indent="0">
              <a:buNone/>
            </a:pPr>
            <a:r>
              <a:rPr lang="en-US" dirty="0"/>
              <a:t>Metropolis Algorithm:</a:t>
            </a:r>
          </a:p>
          <a:p>
            <a:pPr>
              <a:buFontTx/>
              <a:buChar char="-"/>
            </a:pPr>
            <a:r>
              <a:rPr lang="en-US" dirty="0"/>
              <a:t>1. Start out with random trajectory for the solution.</a:t>
            </a:r>
          </a:p>
          <a:p>
            <a:pPr>
              <a:buFontTx/>
              <a:buChar char="-"/>
            </a:pPr>
            <a:r>
              <a:rPr lang="en-US" dirty="0"/>
              <a:t>2. Take a small step or perturbation onto new trajectory.</a:t>
            </a:r>
          </a:p>
          <a:p>
            <a:pPr>
              <a:buFontTx/>
              <a:buChar char="-"/>
            </a:pPr>
            <a:r>
              <a:rPr lang="en-US" dirty="0"/>
              <a:t>3a. If the new trajectory has a lower energy (cost) accept.</a:t>
            </a:r>
          </a:p>
          <a:p>
            <a:pPr>
              <a:buFontTx/>
              <a:buChar char="-"/>
            </a:pPr>
            <a:r>
              <a:rPr lang="en-US" dirty="0"/>
              <a:t>3b. If the new  has a higher energy accept with probability </a:t>
            </a:r>
          </a:p>
          <a:p>
            <a:pPr>
              <a:buFontTx/>
              <a:buChar char="-"/>
            </a:pPr>
            <a:r>
              <a:rPr lang="en-US" dirty="0"/>
              <a:t>4. Reduce temperature by 5% or something small. Note it must decrease slowly… too fast = not enough chances to get out of local minima.</a:t>
            </a:r>
          </a:p>
        </p:txBody>
      </p:sp>
      <p:sp>
        <p:nvSpPr>
          <p:cNvPr id="4" name="Slide Number Placeholder 3">
            <a:extLst>
              <a:ext uri="{FF2B5EF4-FFF2-40B4-BE49-F238E27FC236}">
                <a16:creationId xmlns:a16="http://schemas.microsoft.com/office/drawing/2014/main" id="{0A8F0A47-11EC-0DA1-FF94-AF6C6A39E534}"/>
              </a:ext>
            </a:extLst>
          </p:cNvPr>
          <p:cNvSpPr>
            <a:spLocks noGrp="1"/>
          </p:cNvSpPr>
          <p:nvPr>
            <p:ph type="sldNum" sz="quarter" idx="12"/>
          </p:nvPr>
        </p:nvSpPr>
        <p:spPr/>
        <p:txBody>
          <a:bodyPr/>
          <a:lstStyle/>
          <a:p>
            <a:fld id="{333C334C-EEBF-C243-9495-549DE4F20D72}" type="slidenum">
              <a:rPr lang="en-US" smtClean="0"/>
              <a:pPr/>
              <a:t>5</a:t>
            </a:fld>
            <a:endParaRPr lang="en-US"/>
          </a:p>
        </p:txBody>
      </p:sp>
      <p:pic>
        <p:nvPicPr>
          <p:cNvPr id="5" name="Picture 2" descr="Image">
            <a:extLst>
              <a:ext uri="{FF2B5EF4-FFF2-40B4-BE49-F238E27FC236}">
                <a16:creationId xmlns:a16="http://schemas.microsoft.com/office/drawing/2014/main" id="{0EE448C2-EDF6-BBD9-E283-75AA47FF6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62AD881-F084-350A-D5C2-E386F7B56C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mathematical equation with a number of letters&#10;&#10;AI-generated content may be incorrect.">
            <a:extLst>
              <a:ext uri="{FF2B5EF4-FFF2-40B4-BE49-F238E27FC236}">
                <a16:creationId xmlns:a16="http://schemas.microsoft.com/office/drawing/2014/main" id="{AA419971-A274-2170-AC72-99C56F7D609D}"/>
              </a:ext>
            </a:extLst>
          </p:cNvPr>
          <p:cNvPicPr>
            <a:picLocks noChangeAspect="1"/>
          </p:cNvPicPr>
          <p:nvPr/>
        </p:nvPicPr>
        <p:blipFill>
          <a:blip r:embed="rId4"/>
          <a:srcRect l="7405"/>
          <a:stretch>
            <a:fillRect/>
          </a:stretch>
        </p:blipFill>
        <p:spPr>
          <a:xfrm>
            <a:off x="9378829" y="4179037"/>
            <a:ext cx="1319651" cy="765101"/>
          </a:xfrm>
          <a:prstGeom prst="rect">
            <a:avLst/>
          </a:prstGeom>
        </p:spPr>
      </p:pic>
    </p:spTree>
    <p:extLst>
      <p:ext uri="{BB962C8B-B14F-4D97-AF65-F5344CB8AC3E}">
        <p14:creationId xmlns:p14="http://schemas.microsoft.com/office/powerpoint/2010/main" val="179982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52E61-2E5D-8FEB-A0E4-6F5FA83D9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B09CC-C985-D59C-F7DC-DF8884E49788}"/>
              </a:ext>
            </a:extLst>
          </p:cNvPr>
          <p:cNvSpPr>
            <a:spLocks noGrp="1"/>
          </p:cNvSpPr>
          <p:nvPr>
            <p:ph type="title"/>
          </p:nvPr>
        </p:nvSpPr>
        <p:spPr/>
        <p:txBody>
          <a:bodyPr/>
          <a:lstStyle/>
          <a:p>
            <a:r>
              <a:rPr lang="en-US" dirty="0"/>
              <a:t>Graphics (stolen) are good</a:t>
            </a:r>
          </a:p>
        </p:txBody>
      </p:sp>
      <p:sp>
        <p:nvSpPr>
          <p:cNvPr id="3" name="Content Placeholder 2">
            <a:extLst>
              <a:ext uri="{FF2B5EF4-FFF2-40B4-BE49-F238E27FC236}">
                <a16:creationId xmlns:a16="http://schemas.microsoft.com/office/drawing/2014/main" id="{15C23149-0318-CB1F-4406-A582A355EE11}"/>
              </a:ext>
            </a:extLst>
          </p:cNvPr>
          <p:cNvSpPr>
            <a:spLocks noGrp="1"/>
          </p:cNvSpPr>
          <p:nvPr>
            <p:ph idx="1"/>
          </p:nvPr>
        </p:nvSpPr>
        <p:spPr>
          <a:xfrm>
            <a:off x="180754" y="1188720"/>
            <a:ext cx="5370363" cy="5029200"/>
          </a:xfrm>
        </p:spPr>
        <p:txBody>
          <a:bodyPr/>
          <a:lstStyle/>
          <a:p>
            <a:pPr marL="0" indent="0">
              <a:buNone/>
            </a:pPr>
            <a:r>
              <a:rPr lang="en-US" dirty="0"/>
              <a:t>At first the high temperature makes it likely we hang around the global minimum and bounce out of local minima.</a:t>
            </a:r>
          </a:p>
          <a:p>
            <a:pPr marL="0" indent="0">
              <a:buNone/>
            </a:pPr>
            <a:endParaRPr lang="en-US" dirty="0"/>
          </a:p>
          <a:p>
            <a:pPr marL="0" indent="0">
              <a:buNone/>
            </a:pPr>
            <a:r>
              <a:rPr lang="en-US" dirty="0"/>
              <a:t>As the temperature decreases, it makes it harder and harder to leave global minimum.</a:t>
            </a:r>
          </a:p>
          <a:p>
            <a:pPr marL="0" indent="0">
              <a:buNone/>
            </a:pPr>
            <a:endParaRPr lang="en-US" dirty="0"/>
          </a:p>
          <a:p>
            <a:pPr marL="0" indent="0">
              <a:buNone/>
            </a:pPr>
            <a:r>
              <a:rPr lang="en-US" dirty="0"/>
              <a:t>Run a few times and you’ll find a pretty good solution.</a:t>
            </a:r>
          </a:p>
        </p:txBody>
      </p:sp>
      <p:sp>
        <p:nvSpPr>
          <p:cNvPr id="4" name="Slide Number Placeholder 3">
            <a:extLst>
              <a:ext uri="{FF2B5EF4-FFF2-40B4-BE49-F238E27FC236}">
                <a16:creationId xmlns:a16="http://schemas.microsoft.com/office/drawing/2014/main" id="{5070BA03-9939-9D95-2BD7-8A323004D7CB}"/>
              </a:ext>
            </a:extLst>
          </p:cNvPr>
          <p:cNvSpPr>
            <a:spLocks noGrp="1"/>
          </p:cNvSpPr>
          <p:nvPr>
            <p:ph type="sldNum" sz="quarter" idx="12"/>
          </p:nvPr>
        </p:nvSpPr>
        <p:spPr/>
        <p:txBody>
          <a:bodyPr/>
          <a:lstStyle/>
          <a:p>
            <a:fld id="{333C334C-EEBF-C243-9495-549DE4F20D72}" type="slidenum">
              <a:rPr lang="en-US" smtClean="0"/>
              <a:pPr/>
              <a:t>6</a:t>
            </a:fld>
            <a:endParaRPr lang="en-US"/>
          </a:p>
        </p:txBody>
      </p:sp>
      <p:pic>
        <p:nvPicPr>
          <p:cNvPr id="5" name="Picture 2" descr="Image">
            <a:extLst>
              <a:ext uri="{FF2B5EF4-FFF2-40B4-BE49-F238E27FC236}">
                <a16:creationId xmlns:a16="http://schemas.microsoft.com/office/drawing/2014/main" id="{FAD4CD32-3C4E-C7B0-025E-624DEB50F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2DA470A-F32C-09E7-BB1E-89F912AD13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25F1D7C-78CB-23A4-F7FD-341E93C79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750611" y="2680970"/>
            <a:ext cx="63500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E54D430-21CA-0C53-7B15-A7C9A1CCA2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958" b="76600"/>
          <a:stretch>
            <a:fillRect/>
          </a:stretch>
        </p:blipFill>
        <p:spPr bwMode="auto">
          <a:xfrm>
            <a:off x="9875453" y="4247206"/>
            <a:ext cx="2225158" cy="47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88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9D9D0-90FF-746C-4456-843B0BC05751}"/>
            </a:ext>
          </a:extLst>
        </p:cNvPr>
        <p:cNvGrpSpPr/>
        <p:nvPr/>
      </p:nvGrpSpPr>
      <p:grpSpPr>
        <a:xfrm>
          <a:off x="0" y="0"/>
          <a:ext cx="0" cy="0"/>
          <a:chOff x="0" y="0"/>
          <a:chExt cx="0" cy="0"/>
        </a:xfrm>
      </p:grpSpPr>
      <p:pic>
        <p:nvPicPr>
          <p:cNvPr id="4104" name="Picture 8" descr="wavefunction - How does a rectangular potential barrier work (in quantum  mechanics)? - Physics Stack Exchange">
            <a:extLst>
              <a:ext uri="{FF2B5EF4-FFF2-40B4-BE49-F238E27FC236}">
                <a16:creationId xmlns:a16="http://schemas.microsoft.com/office/drawing/2014/main" id="{E2A6667C-3CAF-15CD-01A4-55DC12451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788" y="4340239"/>
            <a:ext cx="4437713" cy="2037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E1674F-AE09-1F73-CE82-B3FED4CD06C9}"/>
              </a:ext>
            </a:extLst>
          </p:cNvPr>
          <p:cNvSpPr>
            <a:spLocks noGrp="1"/>
          </p:cNvSpPr>
          <p:nvPr>
            <p:ph type="title"/>
          </p:nvPr>
        </p:nvSpPr>
        <p:spPr/>
        <p:txBody>
          <a:bodyPr/>
          <a:lstStyle/>
          <a:p>
            <a:r>
              <a:rPr lang="en-US" dirty="0"/>
              <a:t>Quantum Annealing</a:t>
            </a:r>
          </a:p>
        </p:txBody>
      </p:sp>
      <p:sp>
        <p:nvSpPr>
          <p:cNvPr id="3" name="Content Placeholder 2">
            <a:extLst>
              <a:ext uri="{FF2B5EF4-FFF2-40B4-BE49-F238E27FC236}">
                <a16:creationId xmlns:a16="http://schemas.microsoft.com/office/drawing/2014/main" id="{09698AF1-611E-EDD4-4213-AB3D1E4AEC88}"/>
              </a:ext>
            </a:extLst>
          </p:cNvPr>
          <p:cNvSpPr>
            <a:spLocks noGrp="1"/>
          </p:cNvSpPr>
          <p:nvPr>
            <p:ph idx="1"/>
          </p:nvPr>
        </p:nvSpPr>
        <p:spPr>
          <a:xfrm>
            <a:off x="78967" y="960120"/>
            <a:ext cx="5370363" cy="5029200"/>
          </a:xfrm>
        </p:spPr>
        <p:txBody>
          <a:bodyPr>
            <a:normAutofit fontScale="92500" lnSpcReduction="10000"/>
          </a:bodyPr>
          <a:lstStyle/>
          <a:p>
            <a:pPr marL="0" indent="0">
              <a:buNone/>
            </a:pPr>
            <a:r>
              <a:rPr lang="en-US" dirty="0"/>
              <a:t>Quantum Mechanics (the </a:t>
            </a:r>
            <a:r>
              <a:rPr lang="en-US" dirty="0" err="1"/>
              <a:t>jist</a:t>
            </a:r>
            <a:r>
              <a:rPr lang="en-US" dirty="0"/>
              <a:t>): A pretty ugly PDE that is not physically intuitive.</a:t>
            </a:r>
          </a:p>
          <a:p>
            <a:pPr marL="0" indent="0">
              <a:buNone/>
            </a:pPr>
            <a:endParaRPr lang="en-US" dirty="0"/>
          </a:p>
          <a:p>
            <a:pPr marL="514350" indent="-514350">
              <a:buAutoNum type="arabicPeriod"/>
            </a:pPr>
            <a:r>
              <a:rPr lang="en-US" dirty="0"/>
              <a:t>Fix the energy of the system. (No more time dependence)</a:t>
            </a:r>
          </a:p>
          <a:p>
            <a:pPr marL="514350" indent="-514350">
              <a:buAutoNum type="arabicPeriod"/>
            </a:pPr>
            <a:r>
              <a:rPr lang="en-US" dirty="0"/>
              <a:t>Solve boundary value problem. (spatial PDE, easy)</a:t>
            </a:r>
          </a:p>
          <a:p>
            <a:pPr marL="514350" indent="-514350">
              <a:buAutoNum type="arabicPeriod"/>
            </a:pPr>
            <a:r>
              <a:rPr lang="en-US" dirty="0"/>
              <a:t>WOAH – The solution has probability of being on both sides of barrier.</a:t>
            </a:r>
          </a:p>
          <a:p>
            <a:pPr marL="0" indent="0">
              <a:buNone/>
            </a:pPr>
            <a:endParaRPr lang="en-US" dirty="0"/>
          </a:p>
          <a:p>
            <a:pPr marL="457200" lvl="1" indent="0">
              <a:buNone/>
            </a:pPr>
            <a:r>
              <a:rPr lang="en-US" b="1" dirty="0"/>
              <a:t>“Quantum Tunneling”</a:t>
            </a:r>
          </a:p>
        </p:txBody>
      </p:sp>
      <p:sp>
        <p:nvSpPr>
          <p:cNvPr id="4" name="Slide Number Placeholder 3">
            <a:extLst>
              <a:ext uri="{FF2B5EF4-FFF2-40B4-BE49-F238E27FC236}">
                <a16:creationId xmlns:a16="http://schemas.microsoft.com/office/drawing/2014/main" id="{2F15EC3C-C865-11C7-7126-9CB3F57E0FF8}"/>
              </a:ext>
            </a:extLst>
          </p:cNvPr>
          <p:cNvSpPr>
            <a:spLocks noGrp="1"/>
          </p:cNvSpPr>
          <p:nvPr>
            <p:ph type="sldNum" sz="quarter" idx="12"/>
          </p:nvPr>
        </p:nvSpPr>
        <p:spPr/>
        <p:txBody>
          <a:bodyPr/>
          <a:lstStyle/>
          <a:p>
            <a:fld id="{333C334C-EEBF-C243-9495-549DE4F20D72}" type="slidenum">
              <a:rPr lang="en-US" smtClean="0"/>
              <a:pPr/>
              <a:t>7</a:t>
            </a:fld>
            <a:endParaRPr lang="en-US"/>
          </a:p>
        </p:txBody>
      </p:sp>
      <p:pic>
        <p:nvPicPr>
          <p:cNvPr id="5" name="Picture 2" descr="Image">
            <a:extLst>
              <a:ext uri="{FF2B5EF4-FFF2-40B4-BE49-F238E27FC236}">
                <a16:creationId xmlns:a16="http://schemas.microsoft.com/office/drawing/2014/main" id="{4E55A212-2448-0A2E-CB33-9EDA076750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A30641C-A325-36B9-FB90-BC4EDB6756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antum tunnelling - BYJU'S">
            <a:extLst>
              <a:ext uri="{FF2B5EF4-FFF2-40B4-BE49-F238E27FC236}">
                <a16:creationId xmlns:a16="http://schemas.microsoft.com/office/drawing/2014/main" id="{9F73AA4E-2EA7-FD4F-69FD-C6B0E4496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3236" y="914400"/>
            <a:ext cx="5482836" cy="28730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C9397F-21A5-312C-CEB6-123DC9E8619C}"/>
              </a:ext>
            </a:extLst>
          </p:cNvPr>
          <p:cNvSpPr txBox="1"/>
          <p:nvPr/>
        </p:nvSpPr>
        <p:spPr>
          <a:xfrm>
            <a:off x="6613451" y="914400"/>
            <a:ext cx="1477926" cy="369332"/>
          </a:xfrm>
          <a:prstGeom prst="rect">
            <a:avLst/>
          </a:prstGeom>
          <a:noFill/>
        </p:spPr>
        <p:txBody>
          <a:bodyPr wrap="square" rtlCol="0">
            <a:spAutoFit/>
          </a:bodyPr>
          <a:lstStyle/>
          <a:p>
            <a:r>
              <a:rPr lang="en-US" dirty="0"/>
              <a:t>“Tunneling”:</a:t>
            </a:r>
          </a:p>
        </p:txBody>
      </p:sp>
      <p:sp>
        <p:nvSpPr>
          <p:cNvPr id="8" name="TextBox 7">
            <a:extLst>
              <a:ext uri="{FF2B5EF4-FFF2-40B4-BE49-F238E27FC236}">
                <a16:creationId xmlns:a16="http://schemas.microsoft.com/office/drawing/2014/main" id="{54FC3114-30C5-1036-5568-EFA47D985552}"/>
              </a:ext>
            </a:extLst>
          </p:cNvPr>
          <p:cNvSpPr txBox="1"/>
          <p:nvPr/>
        </p:nvSpPr>
        <p:spPr>
          <a:xfrm>
            <a:off x="6565766" y="3919502"/>
            <a:ext cx="1477926" cy="369332"/>
          </a:xfrm>
          <a:prstGeom prst="rect">
            <a:avLst/>
          </a:prstGeom>
          <a:noFill/>
        </p:spPr>
        <p:txBody>
          <a:bodyPr wrap="square" rtlCol="0">
            <a:spAutoFit/>
          </a:bodyPr>
          <a:lstStyle/>
          <a:p>
            <a:r>
              <a:rPr lang="en-US" dirty="0"/>
              <a:t>“Physics”:</a:t>
            </a:r>
          </a:p>
        </p:txBody>
      </p:sp>
      <p:cxnSp>
        <p:nvCxnSpPr>
          <p:cNvPr id="10" name="Straight Connector 9">
            <a:extLst>
              <a:ext uri="{FF2B5EF4-FFF2-40B4-BE49-F238E27FC236}">
                <a16:creationId xmlns:a16="http://schemas.microsoft.com/office/drawing/2014/main" id="{1B3D0129-753D-F85F-917E-F2D84A5713E0}"/>
              </a:ext>
            </a:extLst>
          </p:cNvPr>
          <p:cNvCxnSpPr/>
          <p:nvPr/>
        </p:nvCxnSpPr>
        <p:spPr>
          <a:xfrm>
            <a:off x="7150788" y="5358809"/>
            <a:ext cx="4049649" cy="0"/>
          </a:xfrm>
          <a:prstGeom prst="line">
            <a:avLst/>
          </a:prstGeom>
          <a:ln>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42B795D-F3DC-46B8-54B9-0959C91AC150}"/>
              </a:ext>
            </a:extLst>
          </p:cNvPr>
          <p:cNvSpPr txBox="1"/>
          <p:nvPr/>
        </p:nvSpPr>
        <p:spPr>
          <a:xfrm>
            <a:off x="5441743" y="5174143"/>
            <a:ext cx="1857456" cy="369332"/>
          </a:xfrm>
          <a:prstGeom prst="rect">
            <a:avLst/>
          </a:prstGeom>
          <a:noFill/>
        </p:spPr>
        <p:txBody>
          <a:bodyPr wrap="square" rtlCol="0">
            <a:spAutoFit/>
          </a:bodyPr>
          <a:lstStyle/>
          <a:p>
            <a:r>
              <a:rPr lang="en-US" dirty="0"/>
              <a:t>System Energy</a:t>
            </a:r>
          </a:p>
        </p:txBody>
      </p:sp>
    </p:spTree>
    <p:extLst>
      <p:ext uri="{BB962C8B-B14F-4D97-AF65-F5344CB8AC3E}">
        <p14:creationId xmlns:p14="http://schemas.microsoft.com/office/powerpoint/2010/main" val="205386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95320-2D40-8021-40B6-607576B2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1202D-6FEF-D0A2-613A-25D29FDEA609}"/>
              </a:ext>
            </a:extLst>
          </p:cNvPr>
          <p:cNvSpPr>
            <a:spLocks noGrp="1"/>
          </p:cNvSpPr>
          <p:nvPr>
            <p:ph type="title"/>
          </p:nvPr>
        </p:nvSpPr>
        <p:spPr/>
        <p:txBody>
          <a:bodyPr/>
          <a:lstStyle/>
          <a:p>
            <a:r>
              <a:rPr lang="en-US" dirty="0"/>
              <a:t>How we really do it…</a:t>
            </a:r>
          </a:p>
        </p:txBody>
      </p:sp>
      <p:pic>
        <p:nvPicPr>
          <p:cNvPr id="10" name="Content Placeholder 9" descr="A black text on a white background&#10;&#10;AI-generated content may be incorrect.">
            <a:extLst>
              <a:ext uri="{FF2B5EF4-FFF2-40B4-BE49-F238E27FC236}">
                <a16:creationId xmlns:a16="http://schemas.microsoft.com/office/drawing/2014/main" id="{B35866E2-3578-F246-D673-5975CF470F8A}"/>
              </a:ext>
            </a:extLst>
          </p:cNvPr>
          <p:cNvPicPr>
            <a:picLocks noGrp="1" noChangeAspect="1"/>
          </p:cNvPicPr>
          <p:nvPr>
            <p:ph idx="1"/>
          </p:nvPr>
        </p:nvPicPr>
        <p:blipFill>
          <a:blip r:embed="rId2"/>
          <a:stretch>
            <a:fillRect/>
          </a:stretch>
        </p:blipFill>
        <p:spPr>
          <a:xfrm>
            <a:off x="8647709" y="4707169"/>
            <a:ext cx="3035300" cy="635000"/>
          </a:xfrm>
          <a:prstGeom prst="rect">
            <a:avLst/>
          </a:prstGeom>
        </p:spPr>
      </p:pic>
      <p:sp>
        <p:nvSpPr>
          <p:cNvPr id="4" name="Slide Number Placeholder 3">
            <a:extLst>
              <a:ext uri="{FF2B5EF4-FFF2-40B4-BE49-F238E27FC236}">
                <a16:creationId xmlns:a16="http://schemas.microsoft.com/office/drawing/2014/main" id="{0F836117-C379-8B06-0F3B-F4F5A982D8E1}"/>
              </a:ext>
            </a:extLst>
          </p:cNvPr>
          <p:cNvSpPr>
            <a:spLocks noGrp="1"/>
          </p:cNvSpPr>
          <p:nvPr>
            <p:ph type="sldNum" sz="quarter" idx="12"/>
          </p:nvPr>
        </p:nvSpPr>
        <p:spPr/>
        <p:txBody>
          <a:bodyPr/>
          <a:lstStyle/>
          <a:p>
            <a:fld id="{333C334C-EEBF-C243-9495-549DE4F20D72}" type="slidenum">
              <a:rPr lang="en-US" smtClean="0"/>
              <a:pPr/>
              <a:t>8</a:t>
            </a:fld>
            <a:endParaRPr lang="en-US"/>
          </a:p>
        </p:txBody>
      </p:sp>
      <p:pic>
        <p:nvPicPr>
          <p:cNvPr id="5" name="Picture 2" descr="Image">
            <a:extLst>
              <a:ext uri="{FF2B5EF4-FFF2-40B4-BE49-F238E27FC236}">
                <a16:creationId xmlns:a16="http://schemas.microsoft.com/office/drawing/2014/main" id="{5BCF6BEB-62CB-1DC0-AFB6-D523748B0B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EA30650-3928-5D9F-D906-1C2414D49D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mathematical equation with black text&#10;&#10;AI-generated content may be incorrect.">
            <a:extLst>
              <a:ext uri="{FF2B5EF4-FFF2-40B4-BE49-F238E27FC236}">
                <a16:creationId xmlns:a16="http://schemas.microsoft.com/office/drawing/2014/main" id="{6E214DB1-FD38-6CCF-2A24-91DDE1F71ACB}"/>
              </a:ext>
            </a:extLst>
          </p:cNvPr>
          <p:cNvPicPr>
            <a:picLocks noChangeAspect="1"/>
          </p:cNvPicPr>
          <p:nvPr/>
        </p:nvPicPr>
        <p:blipFill>
          <a:blip r:embed="rId5"/>
          <a:stretch>
            <a:fillRect/>
          </a:stretch>
        </p:blipFill>
        <p:spPr>
          <a:xfrm>
            <a:off x="8871643" y="1906270"/>
            <a:ext cx="2679700" cy="1155700"/>
          </a:xfrm>
          <a:prstGeom prst="rect">
            <a:avLst/>
          </a:prstGeom>
        </p:spPr>
      </p:pic>
      <p:pic>
        <p:nvPicPr>
          <p:cNvPr id="5122" name="Picture 2" descr="Ising model - Wikipedia">
            <a:extLst>
              <a:ext uri="{FF2B5EF4-FFF2-40B4-BE49-F238E27FC236}">
                <a16:creationId xmlns:a16="http://schemas.microsoft.com/office/drawing/2014/main" id="{96D91A73-1635-C6CE-1371-D7B44EEA4E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013" y="1654434"/>
            <a:ext cx="6350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FF92D3-E2B0-9C91-5186-458EBE3DCE0A}"/>
              </a:ext>
            </a:extLst>
          </p:cNvPr>
          <p:cNvSpPr txBox="1"/>
          <p:nvPr/>
        </p:nvSpPr>
        <p:spPr>
          <a:xfrm>
            <a:off x="154154" y="1087903"/>
            <a:ext cx="11528855" cy="646331"/>
          </a:xfrm>
          <a:prstGeom prst="rect">
            <a:avLst/>
          </a:prstGeom>
          <a:noFill/>
        </p:spPr>
        <p:txBody>
          <a:bodyPr wrap="square" rtlCol="0">
            <a:spAutoFit/>
          </a:bodyPr>
          <a:lstStyle/>
          <a:p>
            <a:pPr marL="342900" indent="-342900">
              <a:buAutoNum type="arabicPeriod"/>
            </a:pPr>
            <a:r>
              <a:rPr lang="en-US" dirty="0"/>
              <a:t>Start with big array of spins. Apply transverse field. </a:t>
            </a:r>
          </a:p>
          <a:p>
            <a:pPr marL="342900" indent="-342900">
              <a:buAutoNum type="arabicPeriod"/>
            </a:pPr>
            <a:r>
              <a:rPr lang="en-US" i="1" dirty="0"/>
              <a:t>Massive superposition – imagine a ball at every position on cost (like having 2^N balls!) .</a:t>
            </a:r>
          </a:p>
        </p:txBody>
      </p:sp>
      <p:sp>
        <p:nvSpPr>
          <p:cNvPr id="14" name="Up Arrow 13">
            <a:extLst>
              <a:ext uri="{FF2B5EF4-FFF2-40B4-BE49-F238E27FC236}">
                <a16:creationId xmlns:a16="http://schemas.microsoft.com/office/drawing/2014/main" id="{2BD1B637-98EA-5A9D-1B76-2989F547D668}"/>
              </a:ext>
            </a:extLst>
          </p:cNvPr>
          <p:cNvSpPr/>
          <p:nvPr/>
        </p:nvSpPr>
        <p:spPr>
          <a:xfrm rot="16200000">
            <a:off x="6055754" y="2100464"/>
            <a:ext cx="183462" cy="1863795"/>
          </a:xfrm>
          <a:prstGeom prst="up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4B3E62-FC48-9EE2-0BB4-AFAF33131180}"/>
              </a:ext>
            </a:extLst>
          </p:cNvPr>
          <p:cNvSpPr txBox="1"/>
          <p:nvPr/>
        </p:nvSpPr>
        <p:spPr>
          <a:xfrm>
            <a:off x="5615287" y="2477679"/>
            <a:ext cx="1013254" cy="369332"/>
          </a:xfrm>
          <a:prstGeom prst="rect">
            <a:avLst/>
          </a:prstGeom>
          <a:noFill/>
        </p:spPr>
        <p:txBody>
          <a:bodyPr wrap="square" rtlCol="0">
            <a:spAutoFit/>
          </a:bodyPr>
          <a:lstStyle/>
          <a:p>
            <a:r>
              <a:rPr lang="en-US" dirty="0"/>
              <a:t>H_T</a:t>
            </a:r>
          </a:p>
        </p:txBody>
      </p:sp>
      <p:sp>
        <p:nvSpPr>
          <p:cNvPr id="16" name="TextBox 15">
            <a:extLst>
              <a:ext uri="{FF2B5EF4-FFF2-40B4-BE49-F238E27FC236}">
                <a16:creationId xmlns:a16="http://schemas.microsoft.com/office/drawing/2014/main" id="{96553F9A-DE5A-F049-8DC3-30920354F380}"/>
              </a:ext>
            </a:extLst>
          </p:cNvPr>
          <p:cNvSpPr txBox="1"/>
          <p:nvPr/>
        </p:nvSpPr>
        <p:spPr>
          <a:xfrm>
            <a:off x="294337" y="4655337"/>
            <a:ext cx="7613987" cy="923330"/>
          </a:xfrm>
          <a:prstGeom prst="rect">
            <a:avLst/>
          </a:prstGeom>
          <a:noFill/>
        </p:spPr>
        <p:txBody>
          <a:bodyPr wrap="square" rtlCol="0">
            <a:spAutoFit/>
          </a:bodyPr>
          <a:lstStyle/>
          <a:p>
            <a:r>
              <a:rPr lang="en-US" dirty="0"/>
              <a:t>3. Now turn down the transverse field and turn up your problem Hamiltonian (a specially designed magnetic field representing your cost function). The system sees all the states at first an tunnels into the global minimum.</a:t>
            </a:r>
          </a:p>
        </p:txBody>
      </p:sp>
      <p:sp>
        <p:nvSpPr>
          <p:cNvPr id="17" name="TextBox 16">
            <a:extLst>
              <a:ext uri="{FF2B5EF4-FFF2-40B4-BE49-F238E27FC236}">
                <a16:creationId xmlns:a16="http://schemas.microsoft.com/office/drawing/2014/main" id="{4BED2D4B-4EF9-24B1-DD7F-4568C366E3A1}"/>
              </a:ext>
            </a:extLst>
          </p:cNvPr>
          <p:cNvSpPr txBox="1"/>
          <p:nvPr/>
        </p:nvSpPr>
        <p:spPr>
          <a:xfrm>
            <a:off x="53009" y="5930724"/>
            <a:ext cx="12188951" cy="646331"/>
          </a:xfrm>
          <a:prstGeom prst="rect">
            <a:avLst/>
          </a:prstGeom>
          <a:noFill/>
        </p:spPr>
        <p:txBody>
          <a:bodyPr wrap="square" rtlCol="0">
            <a:spAutoFit/>
          </a:bodyPr>
          <a:lstStyle/>
          <a:p>
            <a:r>
              <a:rPr lang="en-US" b="1" u="sng" dirty="0"/>
              <a:t>Doesn’t need 100 years to get thermal kick into new solution region... Nanoseconds vs. 1000 years for complex problems</a:t>
            </a:r>
          </a:p>
        </p:txBody>
      </p:sp>
    </p:spTree>
    <p:extLst>
      <p:ext uri="{BB962C8B-B14F-4D97-AF65-F5344CB8AC3E}">
        <p14:creationId xmlns:p14="http://schemas.microsoft.com/office/powerpoint/2010/main" val="115894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98E4-5C8A-4732-BF47-B24ADD899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28F98-8C1D-04FD-A471-B6FD2BE4BEF8}"/>
              </a:ext>
            </a:extLst>
          </p:cNvPr>
          <p:cNvSpPr>
            <a:spLocks noGrp="1"/>
          </p:cNvSpPr>
          <p:nvPr>
            <p:ph type="title"/>
          </p:nvPr>
        </p:nvSpPr>
        <p:spPr/>
        <p:txBody>
          <a:bodyPr/>
          <a:lstStyle/>
          <a:p>
            <a:r>
              <a:rPr lang="en-US" dirty="0"/>
              <a:t>Caveat… This SUCKS (but not for you)</a:t>
            </a:r>
          </a:p>
        </p:txBody>
      </p:sp>
      <p:sp>
        <p:nvSpPr>
          <p:cNvPr id="3" name="Content Placeholder 2">
            <a:extLst>
              <a:ext uri="{FF2B5EF4-FFF2-40B4-BE49-F238E27FC236}">
                <a16:creationId xmlns:a16="http://schemas.microsoft.com/office/drawing/2014/main" id="{A5064FEC-326E-127E-4F63-2536C750C04C}"/>
              </a:ext>
            </a:extLst>
          </p:cNvPr>
          <p:cNvSpPr>
            <a:spLocks noGrp="1"/>
          </p:cNvSpPr>
          <p:nvPr>
            <p:ph idx="1"/>
          </p:nvPr>
        </p:nvSpPr>
        <p:spPr>
          <a:xfrm>
            <a:off x="78967" y="960120"/>
            <a:ext cx="6840817" cy="5029200"/>
          </a:xfrm>
        </p:spPr>
        <p:txBody>
          <a:bodyPr/>
          <a:lstStyle/>
          <a:p>
            <a:pPr marL="0" indent="0">
              <a:buNone/>
            </a:pPr>
            <a:r>
              <a:rPr lang="en-US" dirty="0"/>
              <a:t>Must be near 0 K to prevent random thermal kicks to bad states (thermal noise is very big on a spin system and effectively makes your nice Hamiltonian gross)</a:t>
            </a:r>
          </a:p>
        </p:txBody>
      </p:sp>
      <p:sp>
        <p:nvSpPr>
          <p:cNvPr id="4" name="Slide Number Placeholder 3">
            <a:extLst>
              <a:ext uri="{FF2B5EF4-FFF2-40B4-BE49-F238E27FC236}">
                <a16:creationId xmlns:a16="http://schemas.microsoft.com/office/drawing/2014/main" id="{67E028BE-553B-3547-E2C3-9FBBAB4220DE}"/>
              </a:ext>
            </a:extLst>
          </p:cNvPr>
          <p:cNvSpPr>
            <a:spLocks noGrp="1"/>
          </p:cNvSpPr>
          <p:nvPr>
            <p:ph type="sldNum" sz="quarter" idx="12"/>
          </p:nvPr>
        </p:nvSpPr>
        <p:spPr/>
        <p:txBody>
          <a:bodyPr/>
          <a:lstStyle/>
          <a:p>
            <a:fld id="{333C334C-EEBF-C243-9495-549DE4F20D72}" type="slidenum">
              <a:rPr lang="en-US" smtClean="0"/>
              <a:pPr/>
              <a:t>9</a:t>
            </a:fld>
            <a:endParaRPr lang="en-US"/>
          </a:p>
        </p:txBody>
      </p:sp>
      <p:pic>
        <p:nvPicPr>
          <p:cNvPr id="5" name="Picture 2" descr="Image">
            <a:extLst>
              <a:ext uri="{FF2B5EF4-FFF2-40B4-BE49-F238E27FC236}">
                <a16:creationId xmlns:a16="http://schemas.microsoft.com/office/drawing/2014/main" id="{600766A1-B839-65F9-FDD2-DFCBAA441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0" t="9500" r="16280" b="9500"/>
          <a:stretch/>
        </p:blipFill>
        <p:spPr bwMode="auto">
          <a:xfrm>
            <a:off x="10360152" y="45720"/>
            <a:ext cx="676656" cy="822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78EFC5A-5F48-2FD3-9ED1-7F4D421880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16"/>
          <a:stretch/>
        </p:blipFill>
        <p:spPr bwMode="auto">
          <a:xfrm>
            <a:off x="11265408" y="45720"/>
            <a:ext cx="835203" cy="822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in a blue shirt&#10;&#10;AI-generated content may be incorrect.">
            <a:extLst>
              <a:ext uri="{FF2B5EF4-FFF2-40B4-BE49-F238E27FC236}">
                <a16:creationId xmlns:a16="http://schemas.microsoft.com/office/drawing/2014/main" id="{5FCE7ABA-6AB4-63CF-1531-2702A7A85C2D}"/>
              </a:ext>
            </a:extLst>
          </p:cNvPr>
          <p:cNvPicPr>
            <a:picLocks noChangeAspect="1"/>
          </p:cNvPicPr>
          <p:nvPr/>
        </p:nvPicPr>
        <p:blipFill>
          <a:blip r:embed="rId4"/>
          <a:stretch>
            <a:fillRect/>
          </a:stretch>
        </p:blipFill>
        <p:spPr>
          <a:xfrm>
            <a:off x="7425761" y="3560027"/>
            <a:ext cx="4397431" cy="2932213"/>
          </a:xfrm>
          <a:prstGeom prst="rect">
            <a:avLst/>
          </a:prstGeom>
        </p:spPr>
      </p:pic>
      <p:pic>
        <p:nvPicPr>
          <p:cNvPr id="10" name="Picture 9" descr="A machine in a room&#10;&#10;AI-generated content may be incorrect.">
            <a:extLst>
              <a:ext uri="{FF2B5EF4-FFF2-40B4-BE49-F238E27FC236}">
                <a16:creationId xmlns:a16="http://schemas.microsoft.com/office/drawing/2014/main" id="{B0A5C12C-4EF5-9144-1722-B8AEE0065971}"/>
              </a:ext>
            </a:extLst>
          </p:cNvPr>
          <p:cNvPicPr>
            <a:picLocks noChangeAspect="1"/>
          </p:cNvPicPr>
          <p:nvPr/>
        </p:nvPicPr>
        <p:blipFill>
          <a:blip r:embed="rId5"/>
          <a:stretch>
            <a:fillRect/>
          </a:stretch>
        </p:blipFill>
        <p:spPr>
          <a:xfrm>
            <a:off x="1146893" y="3202919"/>
            <a:ext cx="4351102" cy="3263326"/>
          </a:xfrm>
          <a:prstGeom prst="rect">
            <a:avLst/>
          </a:prstGeom>
        </p:spPr>
      </p:pic>
      <p:sp>
        <p:nvSpPr>
          <p:cNvPr id="17" name="TextBox 16">
            <a:extLst>
              <a:ext uri="{FF2B5EF4-FFF2-40B4-BE49-F238E27FC236}">
                <a16:creationId xmlns:a16="http://schemas.microsoft.com/office/drawing/2014/main" id="{955784B5-6BE1-2DD0-A1D2-A722668C07A4}"/>
              </a:ext>
            </a:extLst>
          </p:cNvPr>
          <p:cNvSpPr txBox="1"/>
          <p:nvPr/>
        </p:nvSpPr>
        <p:spPr>
          <a:xfrm>
            <a:off x="8375657" y="3105388"/>
            <a:ext cx="3447535" cy="369332"/>
          </a:xfrm>
          <a:prstGeom prst="rect">
            <a:avLst/>
          </a:prstGeom>
          <a:noFill/>
        </p:spPr>
        <p:txBody>
          <a:bodyPr wrap="square" rtlCol="0">
            <a:spAutoFit/>
          </a:bodyPr>
          <a:lstStyle/>
          <a:p>
            <a:r>
              <a:rPr lang="en-US" dirty="0"/>
              <a:t>(Me in my annealing past)</a:t>
            </a:r>
          </a:p>
        </p:txBody>
      </p:sp>
    </p:spTree>
    <p:extLst>
      <p:ext uri="{BB962C8B-B14F-4D97-AF65-F5344CB8AC3E}">
        <p14:creationId xmlns:p14="http://schemas.microsoft.com/office/powerpoint/2010/main" val="3024426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VTE" id="{A6F69185-E8E0-2544-99B7-7FDD3270714C}" vid="{DE4B91AB-672D-5042-8017-88330D0725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4D5E6A-3635-6245-AA88-585E387943E1}">
  <we:reference id="4b785c87-866c-4bad-85d8-5d1ae467ac9a" version="3.15.0.0" store="EXCatalog" storeType="EXCatalog"/>
  <we:alternateReferences>
    <we:reference id="WA104381909" version="3.15.0.0" store="en-US" storeType="OMEX"/>
  </we:alternateReferences>
  <we:properties>
    <we:property name="EQUATION_HISTORY" value="&quot;[{\&quot;mathml\&quot;:\&quot;&lt;math style=\\\&quot;font-family:stix;font-size:16px;\\\&quot; xmlns=\\\&quot;http://www.w3.org/1998/Math/MathML\\\&quot;&gt;&lt;mstyle mathsize=\\\&quot;16px\\\&quot;&gt;&lt;mi&gt;f&lt;/mi&gt;&lt;mo&gt;:&lt;/mo&gt;&lt;mo&gt;&amp;#xA0;&lt;/mo&gt;&lt;msup&gt;&lt;mfenced open=\\\&quot;[\\\&quot; close=\\\&quot;]\\\&quot;&gt;&lt;mrow&gt;&lt;mn&gt;0&lt;/mn&gt;&lt;mo&gt;,&lt;/mo&gt;&lt;mn&gt;1&lt;/mn&gt;&lt;/mrow&gt;&lt;/mfenced&gt;&lt;mi&gt;n&lt;/mi&gt;&lt;/msup&gt;&lt;mo&gt;&amp;#x2192;&lt;/mo&gt;&lt;mfenced open=\\\&quot;[\\\&quot; close=\\\&quot;]\\\&quot;&gt;&lt;mrow&gt;&lt;mn&gt;0&lt;/mn&gt;&lt;mo&gt;,&lt;/mo&gt;&lt;mn&gt;1&lt;/mn&gt;&lt;/mrow&gt;&lt;/mfenced&gt;&lt;/mstyle&gt;&lt;/math&gt;\&quot;,\&quot;base64Image\&quot;:\&quot;iVBORw0KGgoAAAANSUhEUgAAAugAAACECAYAAADC896YAAAACXBIWXMAAA7EAAAOxAGVKw4bAAAABGJhU0UAAABmZPVW8wAAFFZJREFUeNrt3Q/klef/x/FLkiQjSZLEfCWZRDKZSSSZTCJJJonJ5CszZiaZjMxkkkgySSLJJF+RycxMZDIzGUkmSWQm+cj4/e7LOUens/vfOee+z+fc5zyeXPbnc851X/d9v97v13Xu+/oTAjAc/zeCAtA2IE4A2gYIGLRN24A4AW3TNgiYgEHbgDgRJ6BtgIAB2gbECUDbIGACBm0D4kScgLYBAgZoGxAnAG2DgAkYtE3bECfiBLRN2yBggLYBcQLQNgiY+ADxARqncYgP8QHiA8QHQOOA+ACIDxAfoHEaB8QHiA8QHwCNA+IDID5AfAA0DogPEB8gPgAaB8QHQHyA+ABoHBAfID5AfAA0DogPgPgA8QHQOCA+QHyA+ABoHBAfAPEB4gOgcUB8gPgA8SE+QOOA+BAfID5AfAA0DogPEB/xAeIDNE7jEB/iA8QHiA+AxgHxARAfID5A4zQOiA8QHyA+ABoHxAdAfID4AGgcEB8gPkB8ADQOiA+A+ADxAdA4ID5AfID4AGgcEB8A8QHiA6BxQHyA+ADxAdA4ID4A4gPEB0DjgPgA8QHiQ3yAxgHxIT5AfID4AGgcEB8gPuJDtSxKyrGknBEfAI2DB4iP8WRzUr5Kyo2kPEvKTFJeJuV5Un5JyrdJ2Z6UOTRNfH2yJin/TcrFpNxJyl9d+nqRlCdJudrW3xYaq503knK0HdtRS3+LD4DGeQAPEB/jw5x20DwocbKd8rDdUQfxFSWAT5Nyrw9tdcrTpHyZlGVkUCkLk3KkbY7d11tyBmicB/AA8TEmvJ0SOPeT8lFXUMxLymcZJ/8ZrRNfBp+mJIDuEv92s/0kZSbncy/aycTTlOFYkJTPQ+vNWNp1lpwBGucBPEB8jAEfJuWfnpO5kJT5KZ+dm3MBNtE98XWxKil3M9r7OCmfJGVpyvfWJuXrnEQdh1i9SRJ9M799zZ8WaElyBmicB/AA8THLHEk5kXM5n/845wL8j/6Jr822dpCntfVaaE1GKSIm4NsZdcRf/u+SRSnmteP2cSj3OllyBmicB/AA8TGLHE45ifiKaW7Od+6H/NdPIL7d4d9vZDrl/AC/+G/k6G0zaWQytx3jZZOy5Dwc/0nKztB68hc1e7PEd5a2H5L81NZznCT3R2itpLCQhMEDeAAPmL4O+taUE4gBtWaIi6CDTnw7ctr4w4B1xo7KrzmJZD15vEYcn3koKX+G/idjSc7liHlyV1JOtzsPL1KO+XnBPTqS8b1O+U0nHTyAB/CA6eqgLwmtZYx6T+CbEt/Ne4J+TVxMtfg25nQ44vJNy4eoe3VoPV1Mq/tRW9OScggHQ2tlpc4P7h+Tcja0nur+JDkPxd6kfB/yJ7F1l6yHHTEObpes4zhZgwfwAB4wPR3071IaH4W/tMR3D2ec/EwofvqOyRVfTI55r9E+reAYx3Lqv0Ei4ffwapjafzMM65zkPDAH2rnzZni1XnBWuZ9Rx1uhv9fN98kaPIAH8IDp6KC/n9H4fnaOOpHy69U4sOkW3/WctsWkPb+CY8TXnHlLdX045Ro5WuJH8lLJuTI2h+xJcGlvI+PKFJ3VE+I48/2htdxZHCd6MqOel1IfeAAP4AGT30GfE7KHqKzrs66VoTUG872QP6kUky++PQVtO1rhsY7nHCfO6l9MKqWfskjOw3M543ibU/Llk66HIfNSOh7m9YAH8AAeMKUd9IMZDf+VXolvQOJTkbyJKHEM3PIKj7ey4DqcIZVCvpOca72Wf4fXN1KJr5k7uzN/nPPwJK3df5AreAAP4AGT3UGPBvAw1Dc2DNMpvs8K2vV9Dcf8ocAMVpFLLlcl58pyatoQlws9n/mhoHPe6cSntfsiuYIH8AAeMNkd9LxXUHbkIr5BiEObnhS062ANxz1UcMyz5CI5jyA+3s441o6uz3zT/n8nCuranlHXR+QKHsADeMBkd9Czltf5jVaJb0D2l2jX8hqO+5+CY5ZdkUhylpyH4WiG9jrjy3e1/9/1EnV9ktHu1eQKHsADeMDkdtDfymn0CVolvgH5MczeEnEPC459hGQk55rjI03/nc74itCasBZj4I0SdV1JqesBqYIH8AAeMNkd9BM5jX6PVolvAFaUaNP5Go9/seDYJtdJznXGR1x1JW0r84NdHZe4N8TakvU9TanrHKmCB/AAHjC5HfQ4SSlr84D4GsgSicQ3CIdKtGlfjcf/sMTxN5CN5FxTfOzMOM6y0Jp038/Y27WheCw7wAN4AA+YsA76lpwG/0inxDcg10q06Z0aj7+5xPGPkY3kXFN8pO3Gdzu82o78eh91pY0/j0/n55MqeAAP4AGT20E/k9Pgr+mU+AYgvpWZKWjPP+H1taCrZl6Ja3KHbCTnmuLjUcoxPm9rLq5qsaSPur5PqesWmYIH8AAeMNkd9Kc5DfYKlfgGYWOJ9jwaQTv+KmEQC0lHcq74WKtD9njb+M+dfdQ1N6SPZbc3BXgAD+ABE9xB31TQ4CUTKLy4pFOcFPug/Qs/Ci1OJlknOVfGRyXac20E7bheoh3vy8WSc8XHOpTREXgRWqux9MOOjPauJ9PKmKeDzgPAA8aNvNVbnkyg6OKv+mc5v6T3Nfjcxkl8F8Pszt7vcCEYgyg5jz4+srbJngn9r/mcNgTxKYlWRlziMu46eVQHnQeAB4wTD3Iae2XCBLc05A/n6ZRNkvPQ/FyiPaMwxOMl2nFVLpacKzxOHJLyMuMYXw5Q3/1Z6thMC7e7ruteHXQeAB4wDqwfg+AZJWUCtcmTRsZJfDMl2jMKM/ygRDv+lIsl5wqPk7UqVuy09ztkcFVGXXtItDKO9VzbbTroPAA8oE4ehnKd0arKyoY9KSkqC4lvYBaUvMajGPe3s0Q76l5JQHKervj4OqP+MwPUlbWO9GISrYw5Pd4Q5wm809Bz4QE8gAeMeXwsG3Hn/HlDbs6zPs7pXeIbmE0lr/EonlS9V7Itq+Vjybki7obqJnWmjWW3LFz1rOjxh/jv62icB/AAHlA1u0fcQf+uITennyfoi4lvYHaM0Y+gcTIKyXny42NpRt2/DVBX1lh2E9rqoXdTm7hIwloa5wE8gAeMmj0FDT07gYL7omSg/t7Q8xsX8e0N4zOM6I2SbdklH0vONebVIwPUtS1M1iT2JvBRSif9LRrnATyAB4yS0wUN3T2BgouBWmZsflM3ZxoX8R0omRBHsfbw/JJt2RcgOQ/PpVDd6/NzKfXE8dFpY2VjRyeOfV9AukNzIjT3SToP4AE8YAI66D+F5k/6HIS4KsKjnPNu8u584yK+EyUT4igm5cwr2RbDBiTnKkjbtXCQN3JxeMvzlLou5dyveOwVpFsJvWtnxzHp79I4D+ABPKBuYlD8k9PISd8EY1FoLbl4L7za3S+Oo3+74ec1LuI7WzIhjst1ieW0fCw5D8mGUN3a5+9n1HUw5bOdZQItvVhvDESf2M4DeAAP4AF1srGgkZdpUwd9ypLzWfKRnIfk84x6Nw5Q1/mMunrHQ3fWeLZx0eji4CAP4AE8gAfUxYcFjTxMmzrokrPkLDn3xa1Q3dvIRyXa2HnKHleIWUiytZG21OUpHsADeAAPqIOLYfLWAIfkLDlLzrMVH3EiWtqwwW8HrO9lRhvjUoBxTG3naX0cd76KXGslTrxNW1wg/iBbMkUa5wE8gAeMgHs5DYzGYEctHfRhOCM5S85TFh9Z6z4PuiLUXyXaG38QbCXVkXAy4x48DuO17CUP4AE8oMEd9KIteG/RpQ76kJxqYHI+RT6S8xCczXjYMX/A+i4F6zaPE7cK7kWcCDxnwjXOA3gAD6iZ7QUN/JouddCH5MPQvOR8lHwk5yG4n1LfzSHqWxeyh7nEce1bSHQkxJ1hL5fMIXfb940H8AAeoI80EEcKGvg+XeqgD8kHYXw2qSi7Bq5NKiTncSOu/vJjaC3vF8uddv5eNMbXcNpLHHYU1wB/gwfwAB7AA6q+6IvoUgd9SHaWTIij2PVwQcm2GC4gOUMHvaoSNzb6OLQ2nOIBPIAH8IBS5E0++oMmddArYFvJhDiK1SeWlGzLNvKRnKGDXnH5MymfhNEtg8kDeAAPaKgHrCho3AWa1EGvgEUlE+IoVqDYXLItb5KP5Awd9JrK2SnTOA/gATygT3YFY7B00EfDPyXaM4pts7eHcuNGLS0qOUMHveryPLQWXljBA3gAD+ABeXxT0Lg1NKmDXhG/lWjP7jH4URrLQ9KRnN1yHfQKy8t2x3zJFGucB/AAHtAHeWu5vqBHHfQKKbOO80cjaMeBEu24QjqSs1uug15R+S7M3nAJHsADeEADPWBOyF5Xl0B10KvmaBiPcZlltpz+gnQkZ7ccKcRVWOKSgTMl9PMojGbIBg/gATxgwjxgfUHDPqdHHfQKKTPu79IYJJlRjYOUnMUHmkvR0+DzYXQrtfAAHsADJswD9ofZn02N6RHfwhLt+WUE7bgTiicHLSAdydktRw4XMzQTly3eTeM8gAfwgGG4UCDQufSog14xvxa0Z2YEbSh6Nf0L2UjOOujIIS4Z+CxFL3eTspLGeQAP4AF1BsptWtRBr4ETYXbXnn2zxPGPk43krIOOHK6laOVyUubTOA/gATxgWOaF/DVJT9OiDnoNbCrRpp01Hr/M8lobyUZy1kFHBmlDW47QOA/gATygKrbNYoBgesUXVw56WtCmr2s8ftG6/49IRnLWQUcGZ8K/1zbfTeM8gAfwgCr5pKBRy2hRB70mTha06Ycaj/3zLBqD5Cw+0FyOpuh9K43zAB7AA6rmil+QOuiz1KZ1oXgG/bwajrswFG81bedcyVkHHb30bmwTJ4hupHEewAN4QB08zmnQRTrUQa+ZXwrataOGY+4uOOaP5CI566Cjh961u5+2O5g0zgN4AA+onKVh9rfaxXQn532heJOPUScX8y4kZx10dBM74s97OudraZwH8AAeUBc7Cxq0gQ510GsmThT6M6ddL0K1rzgXh9aErqzj3SMVyVkHHV0sCa3hnt3DWjbQOA/gATygTo6H/E0C5kyh8JaH1vqsD9rXIArtYmjWq8ymdUAOFrTtYIXHKpoUvaei87nZ1s7L9j/jfx8K47k+suSsg45sbnXpID5Ff4cH8AAewAPq5n85jbkxhYl4Y0jfFa4zWWWfDnptT1DujuCJRtwR92Gob1OuJe06ipbu2tTwOLkmOWNKONrjAVsbfC48gAfwgAbFR942t8emLBHH8fhPS9ykpgbWuHdA1oX8WfX7a35yEp9yDDtr/2aJ69w5VpON/p7kjCkgDqt40qWBvQ0/Hx7AA3hAQ+LjrYLGbJ+yZHy8ZGDdkZxr43BO+6JRLh6i7mXtpJFV/+Eh276hpH66x7Eub6COFoTi5cni3+eID0wAcTv4+MTzswk4Fx7AA3hAQ+Jjb8HFnTtlifh2H4G1UHKujW9z2nhtwDpjoriVU++5Ctq9v8/kHMvZBuroQMlz2yw+MCEsmZDz4AE8gAc0JD7O5TTk5ylMws/6CKp3JedauZzTzjMD1Hcpp74rFbX5YOg/OcfXnE2aMBR/mN4veW43xQdA4zyAB4iP/rmT05DjU5i8+nmCvriB59e0DsjJgoS6qEQdcV7BjZx6TlXY3t2h/+TcpKFk8Vr+0Oe5nQrNec2pgw4ddB7AA3jArMdHHL6SN4Zo6xQmry9KCu6u5Dwy4nJXf2W0N07ojeNCV6R8L44bPZrz3TgOseoJX/FH2/MBkvM4rwy0qG0epwY8t1getO9FzCnzxAdA4zyAB4iPbDaH/E0BpnH98zdC/vJLTf/x0tQOSJzYcz4Uzxi/1S5/F3w2vuqsa2LOnlA8eaa3fDJG1zqu7/w4tIZ7zQyYjIvKTLv+eJxd4gOgcR7AA8THKw4ViHdaWRVe3zGutxySnGeN1Uk5XSL5Zv3ojOMW3xpBO9e0j3WvZILbP0bXeEtNCTmrfCA+ABrnATxAfLwibwLG3ilPYvGVzrGu4Pq7fb3WS85jQXy7E99ifBlau5n9EVqv3mbaJf77/fbfjrc/O2eM2t47WWlXgPgAaJwHQHyE7KEccUbxQveJ+FAbH/Rc91UuifgAaJwHQHwsCtWvMQriQzm6N8T60+UQHwCN8wCIj8iOYHgL8UnOs8VPXdf8K5dDfAA0zgMgPnp/vfXOgp7rHhEfamNdeH233pUuifgAaJwHQHxEshaaP+n+EB9qpXur6W9cDvEB0DgPgPiI5G1QtMb9IT7Uxsdd1/pJKLcLHsQHQOM8AFMQH1njz793b4gPtbG951pvcUnEB0DjPADio8PZjANvcm+ID7WwLbQ2yehc589cEvEB0DgPgPjoEBfIf5py0J/dF+JzeWphX3h9SJkxh+IDoHEegAmOj4Wh/w2FtmYc9B33hfhcnsp/DJ/sub7HXBbxAdA4D8BkxkfsTP8eXl/kfk/Jg19OOeAV94T4JOdKibvC/RJeX750j8siPgAa5wGYzPiIq6y8yPji9oLvLgv/Xr0lima5e0J8knOlHO66ptfFmPgAaJwHYLLj41rOF28VfPerlO8ccD+IT3KunPhqM76t2uxSiA+AxnkAJj8+XuR88VnO9+Kvt5mez191L4hPcgbEB2icxoH6OugXc753peezd0P/E0whOQPiA6BxQHz0cDPnixsyvnOw53P3k7LUfSA+yRkQH6BxGgeGj48tOV+cm/L5/T2fuaNzTnySMyA+QOM0DlQbH8cyvhjX25wfWpMT4q6gV3v+frb9dxCf5AyID9A4jQMVx8cHSXlcorLOLqFmEkNyBsQHaJzGgZrjY15obSF7KSkPQ2sCaVypJa5tHseqx2UV17vekJwB8QHQOCA+QHyA+ABoHBAfwJDiq6IAtA2IE4C2AQIGbdM2IE5A27QNAiZg0DYgTsQJaBsgYIC2AXEC0DYImIBB24A4ESegbYCAAdoGxAlA2yBgAgZt0zbEiTgBbdM2CBigbUCcAM3S9v8DzIEuB1AL6ZgAAAFNdEVYdE1hdGhNTAA8bWF0aCB4bWxucz0iaHR0cDovL3d3dy53My5vcmcvMTk5OC9NYXRoL01hdGhNTCI+PG1zdHlsZSBtYXRoc2l6ZT0iMTZweCI+PG1pPmY8L21pPjxtbz46PC9tbz48bW8+JiN4QTA7PC9tbz48bXN1cD48bWZlbmNlZCBjbG9zZT0iXSIgb3Blbj0iWyI+PG1yb3c+PG1uPjA8L21uPjxtbz4sPC9tbz48bW4+MTwvbW4+PC9tcm93PjwvbWZlbmNlZD48bWk+bjwvbWk+PC9tc3VwPjxtbz4mI3gyMTkyOzwvbW8+PG1mZW5jZWQgY2xvc2U9Il0iIG9wZW49IlsiPjxtcm93Pjxtbj4wPC9tbj48bW8+LDwvbW8+PG1uPjE8L21uPjwvbXJvdz48L21mZW5jZWQ+PC9tc3R5bGU+PC9tYXRoPiIv/IkAAAAASUVORK5CYII=\&quot;,\&quot;slideId\&quot;:257,\&quot;accessibleText\&quot;:\&quot;f colon space open square brackets 0 comma 1 close square brackets to the power of n rightwards arrow open square brackets 0 comma 1 close square brackets\&quot;,\&quot;imageHeight\&quot;:21.12}]&quot;"/>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331</TotalTime>
  <Words>1193</Words>
  <Application>Microsoft Macintosh PowerPoint</Application>
  <PresentationFormat>Widescreen</PresentationFormat>
  <Paragraphs>137</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Wingdings</vt:lpstr>
      <vt:lpstr>Office Theme</vt:lpstr>
      <vt:lpstr>Quantum Annealers for LEO Satellite Constellation Optimization (I promise this will be cool, not just for Sergio)</vt:lpstr>
      <vt:lpstr>What the heck?</vt:lpstr>
      <vt:lpstr>Annealing (The real one)</vt:lpstr>
      <vt:lpstr>In the real world…</vt:lpstr>
      <vt:lpstr>Simulated Annealing</vt:lpstr>
      <vt:lpstr>Graphics (stolen) are good</vt:lpstr>
      <vt:lpstr>Quantum Annealing</vt:lpstr>
      <vt:lpstr>How we really do it…</vt:lpstr>
      <vt:lpstr>Caveat… This SUCKS (but not for you)</vt:lpstr>
      <vt:lpstr>DWAVE</vt:lpstr>
      <vt:lpstr>“Back to Satellites” (Dan                              )</vt:lpstr>
      <vt:lpstr>Intuitive Pictures</vt:lpstr>
      <vt:lpstr>QUBO Reformulation</vt:lpstr>
      <vt:lpstr>Getting onto a Quantum Computer</vt:lpstr>
      <vt:lpstr>Results</vt:lpstr>
      <vt:lpstr>Your problem on a Quantum Annealer</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Clark</dc:creator>
  <cp:lastModifiedBy>Thomas Clark</cp:lastModifiedBy>
  <cp:revision>1</cp:revision>
  <dcterms:created xsi:type="dcterms:W3CDTF">2026-02-11T18:30:50Z</dcterms:created>
  <dcterms:modified xsi:type="dcterms:W3CDTF">2026-02-19T20:14:03Z</dcterms:modified>
</cp:coreProperties>
</file>